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7"/>
  </p:notesMasterIdLst>
  <p:sldIdLst>
    <p:sldId id="288" r:id="rId6"/>
    <p:sldId id="299" r:id="rId7"/>
    <p:sldId id="281" r:id="rId8"/>
    <p:sldId id="293" r:id="rId9"/>
    <p:sldId id="292" r:id="rId10"/>
    <p:sldId id="295" r:id="rId11"/>
    <p:sldId id="297" r:id="rId12"/>
    <p:sldId id="296" r:id="rId13"/>
    <p:sldId id="300" r:id="rId14"/>
    <p:sldId id="301" r:id="rId15"/>
    <p:sldId id="290" r:id="rId16"/>
    <p:sldId id="284" r:id="rId17"/>
    <p:sldId id="289" r:id="rId18"/>
    <p:sldId id="283" r:id="rId19"/>
    <p:sldId id="303" r:id="rId20"/>
    <p:sldId id="298" r:id="rId21"/>
    <p:sldId id="302" r:id="rId22"/>
    <p:sldId id="282" r:id="rId23"/>
    <p:sldId id="287" r:id="rId24"/>
    <p:sldId id="304" r:id="rId25"/>
    <p:sldId id="28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337FFB-8ED9-3ECE-70F0-81C294938BAF}" v="1662" dt="2022-10-24T17:22:46.239"/>
    <p1510:client id="{1C9D744B-64FD-4EAA-B457-ADBAA76BAEE8}" v="82" dt="2022-10-24T16:00:30.202"/>
    <p1510:client id="{66CA0451-2F69-3E80-A5FB-94EE25B70AFD}" v="1403" dt="2022-10-19T20:52:15.082"/>
    <p1510:client id="{A28B6A22-B6CB-DFCB-EBD9-7059DCDF89D4}" v="1070" dt="2022-10-19T22:01:11.913"/>
    <p1510:client id="{B13D5223-E151-394E-1A79-A4BE21DA9DD4}" v="22" dt="2022-10-20T22:24:32.530"/>
    <p1510:client id="{D3E460E3-6694-2AD1-EA26-FA12324866A3}" v="4772" dt="2022-10-24T20:21:09.909"/>
    <p1510:client id="{E4133788-B1CF-E7B5-BBCF-C2340FCFD1FC}" v="194" dt="2022-10-21T17:02:01.683"/>
    <p1510:client id="{EC631AE2-B9A0-2514-1EFB-478157623E24}" v="22" dt="2022-10-19T22:05:03.912"/>
    <p1510:client id="{F88D69E4-770A-2B06-295E-42E4FE2047C2}" v="89" dt="2022-10-21T21:54:48.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59303-ECFF-49EC-9D69-DA053E067492}" type="datetimeFigureOut">
              <a:t>10/27/2022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BE2B2C-2E37-4566-B0E4-B3F14612458A}" type="slidenum">
              <a:t>‹#›</a:t>
            </a:fld>
            <a:endParaRPr lang="en-US"/>
          </a:p>
        </p:txBody>
      </p:sp>
    </p:spTree>
    <p:extLst>
      <p:ext uri="{BB962C8B-B14F-4D97-AF65-F5344CB8AC3E}">
        <p14:creationId xmlns:p14="http://schemas.microsoft.com/office/powerpoint/2010/main" val="1769499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186A1-6D0E-4855-B56F-537F57AB97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64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186A1-6D0E-4855-B56F-537F57AB97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10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186A1-6D0E-4855-B56F-537F57AB97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433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Once I connect to the Rural Water and Sewer System, how much will my utility bills be? </a:t>
            </a:r>
          </a:p>
          <a:p>
            <a:r>
              <a:rPr lang="en-US"/>
              <a:t>You will receive a utility bill every two months. Your bill will always contain the following charges:</a:t>
            </a:r>
          </a:p>
          <a:p>
            <a:r>
              <a:rPr lang="en-US"/>
              <a:t>Rural Water Sewer Connection fee:  Depending on how you chose to finance your connection, this rate could vary. For most homes, the Rural Water and Sewer Connection fee will be - $65.00. On your first utility bill after connecting, this fee will likely be $ 68.25, as it is prorated.</a:t>
            </a:r>
          </a:p>
          <a:p>
            <a:r>
              <a:rPr lang="en-US"/>
              <a:t>Fixed Water fee: $ 42.56</a:t>
            </a:r>
          </a:p>
          <a:p>
            <a:r>
              <a:rPr lang="en-US"/>
              <a:t>Water Consumption fee: a variable rate of  $0.88/m3, and is based on how much water you consume and is measured from your water meter.</a:t>
            </a:r>
          </a:p>
          <a:p>
            <a:r>
              <a:rPr lang="en-US"/>
              <a:t>Fixed Sewer fee:  $21.82</a:t>
            </a:r>
          </a:p>
          <a:p>
            <a:r>
              <a:rPr lang="en-US"/>
              <a:t>Sewer Consumption fee: a variable rate of $0.52/m3, and is calculated using the same amount of water you consumed, but at a lower rate.</a:t>
            </a:r>
          </a:p>
          <a:p>
            <a:r>
              <a:rPr lang="en-US"/>
              <a:t>Garbage collection fee: fixed rate of $53.16 (includes waste disposal fees, recycling and curbside collection)</a:t>
            </a:r>
          </a:p>
          <a:p>
            <a:endParaRPr lang="en-US"/>
          </a:p>
          <a:p>
            <a:r>
              <a:rPr lang="en-US" b="1"/>
              <a:t>How are these charges calculated?</a:t>
            </a:r>
            <a:endParaRPr lang="en-US" b="1">
              <a:cs typeface="Calibri"/>
            </a:endParaRPr>
          </a:p>
          <a:p>
            <a:r>
              <a:rPr lang="en-US"/>
              <a:t>These above rates are based on a residential water meter that is 16 mm or 19 mm in size. There are different rates for larger water </a:t>
            </a:r>
            <a:r>
              <a:rPr lang="en-US" err="1"/>
              <a:t>metres</a:t>
            </a:r>
            <a:r>
              <a:rPr lang="en-US"/>
              <a:t> and higher rates for homes in Fort McMurray. Although it’s unlikely your home has a bigger water meter than 19 mm, it is possible. If your water meter is a different size, your rate can be found in the Council approved Fees, Rates and Charges bylaw (No. 21/019).</a:t>
            </a:r>
          </a:p>
          <a:p>
            <a:r>
              <a:rPr lang="en-US"/>
              <a:t>Based on an average consumption of 20 cubic </a:t>
            </a:r>
            <a:r>
              <a:rPr lang="en-US" err="1"/>
              <a:t>metres</a:t>
            </a:r>
            <a:r>
              <a:rPr lang="en-US"/>
              <a:t>, your estimated bi-monthly utility bill after connecting will be $210.54. These are 2022 rates from the Council approved Fees, Rates and Charges Bylaw (No. 21/019). This bylaw is updated annually, typically in the first quarter. It’s customary to see increases to utility rates as part of the bylaw updates.  The rates in the approved, current bylaw are what will be reflected on your utility bill.</a:t>
            </a:r>
          </a:p>
          <a:p>
            <a:endParaRPr lang="en-US">
              <a:cs typeface="Calibri"/>
            </a:endParaRPr>
          </a:p>
          <a:p>
            <a:r>
              <a:rPr lang="en-US" b="1"/>
              <a:t>Why does the sewage metered rate match the water metered rate on my bill, if a significant amount of the water I’m using is for landscaping or outdoor use?</a:t>
            </a:r>
          </a:p>
          <a:p>
            <a:r>
              <a:rPr lang="en-US"/>
              <a:t>The variable sewer charge on your bi-monthly bill is based on the amount of metered water that you use, but it is a discounted rate. There is no way to meter the amount of sewer used, and this practice is in line with other municipal utility rates.</a:t>
            </a:r>
          </a:p>
          <a:p>
            <a:endParaRPr lang="en-US"/>
          </a:p>
          <a:p>
            <a:r>
              <a:rPr lang="en-US" b="1"/>
              <a:t>How do my rural utility charges compare to Fort McMurray utility charges?</a:t>
            </a:r>
          </a:p>
          <a:p>
            <a:r>
              <a:rPr lang="en-US"/>
              <a:t>Water and sewer rates in the rural communities are lower than in Fort McMurray.</a:t>
            </a:r>
          </a:p>
          <a:p>
            <a:r>
              <a:rPr lang="en-US"/>
              <a:t> Water: Fixed + Variable Fee</a:t>
            </a:r>
          </a:p>
          <a:p>
            <a:r>
              <a:rPr lang="en-US"/>
              <a:t>Sewer: Fixed + Variable Fee</a:t>
            </a:r>
          </a:p>
          <a:p>
            <a:r>
              <a:rPr lang="en-US"/>
              <a:t>Urban Service Area -  Residential</a:t>
            </a:r>
          </a:p>
          <a:p>
            <a:r>
              <a:rPr lang="en-US"/>
              <a:t>$37.23 + $0.88 /m3</a:t>
            </a:r>
          </a:p>
          <a:p>
            <a:r>
              <a:rPr lang="en-US"/>
              <a:t>$18.17 + 0.52/m3</a:t>
            </a:r>
          </a:p>
          <a:p>
            <a:r>
              <a:rPr lang="en-US"/>
              <a:t>Rural Service Area -  Residential</a:t>
            </a:r>
          </a:p>
          <a:p>
            <a:r>
              <a:rPr lang="en-US"/>
              <a:t>$21.28 + $0.88/m</a:t>
            </a:r>
          </a:p>
          <a:p>
            <a:r>
              <a:rPr lang="en-US"/>
              <a:t>$10.91 + 0.52/m3</a:t>
            </a:r>
          </a:p>
          <a:p>
            <a:r>
              <a:rPr lang="en-US"/>
              <a:t>*The variable fees above reflect a standard meter size of 16mm &amp; 19mm.*</a:t>
            </a:r>
          </a:p>
          <a:p>
            <a:r>
              <a:rPr lang="en-US"/>
              <a:t>Other meter sizes are reflected in the Fees, Rates and Charges Bylaw</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186A1-6D0E-4855-B56F-537F57AB97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660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EDS is familiar with our region and have already done work for the OHV Master Plan Update, and </a:t>
            </a:r>
            <a:r>
              <a:rPr lang="en-US" err="1"/>
              <a:t>Abasand</a:t>
            </a:r>
            <a:r>
              <a:rPr lang="en-US"/>
              <a:t> OHV Staging Area. They are working on Draper Trail and Outdoor Equipment.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186A1-6D0E-4855-B56F-537F57AB97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561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EDS is familiar with our region and have already done work for the OHV Master Plan Update, and </a:t>
            </a:r>
            <a:r>
              <a:rPr lang="en-US" err="1"/>
              <a:t>Abasand</a:t>
            </a:r>
            <a:r>
              <a:rPr lang="en-US"/>
              <a:t> OHV Staging Area. They are working on Draper Trail and Outdoor Equipment.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186A1-6D0E-4855-B56F-537F57AB97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831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colder temperatures approaching, as of Oct. 21 all new construction work to connect homes to municipal infrastructure is on hold until spring 2023. You may still start your RWSS application and continue making arrangements to connect your home. New contractor quotes should be submitted in the spring ahead of the 2023 construction season to ensure quotes are accurate and still valid.  This change to the application process was made this year to help avoid construction and warranty issues that homeowners and contractors were encountering.   </a:t>
            </a:r>
          </a:p>
          <a:p>
            <a:r>
              <a:rPr lang="en-US"/>
              <a:t>  </a:t>
            </a:r>
          </a:p>
          <a:p>
            <a:r>
              <a:rPr lang="en-US"/>
              <a:t>While construction is paused over the winter months, we want to help you move your RWSS application along. Connect with us through Pulse, and a project contact will follow up to answer your questions and assist with your application. </a:t>
            </a:r>
          </a:p>
          <a:p>
            <a:endParaRPr lang="en-US"/>
          </a:p>
          <a:p>
            <a:r>
              <a:rPr lang="en-US"/>
              <a:t>As always, for up-to-date information rmwb.ca/</a:t>
            </a:r>
            <a:r>
              <a:rPr lang="en-US" err="1"/>
              <a:t>rwss</a:t>
            </a:r>
            <a:endParaRPr lang="en-US" err="1">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186A1-6D0E-4855-B56F-537F57AB97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921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EDS is familiar with our region and have already done work for the OHV Master Plan Update, and </a:t>
            </a:r>
            <a:r>
              <a:rPr lang="en-US" err="1"/>
              <a:t>Abasand</a:t>
            </a:r>
            <a:r>
              <a:rPr lang="en-US"/>
              <a:t> OHV Staging Area. They are working on Draper Trail and Outdoor Equipment.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186A1-6D0E-4855-B56F-537F57AB97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3763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EA44-C68E-D16C-2B85-5A4360B255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63FFE9-ECFF-CB4F-1DAE-8FE96CDDE0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5ED2FE-86B0-0A54-9210-EAA0E373C56C}"/>
              </a:ext>
            </a:extLst>
          </p:cNvPr>
          <p:cNvSpPr>
            <a:spLocks noGrp="1"/>
          </p:cNvSpPr>
          <p:nvPr>
            <p:ph type="dt" sz="half" idx="10"/>
          </p:nvPr>
        </p:nvSpPr>
        <p:spPr/>
        <p:txBody>
          <a:bodyPr/>
          <a:lstStyle/>
          <a:p>
            <a:fld id="{53FA5A25-B667-4828-8B31-4ED7C4BCE1A9}" type="datetimeFigureOut">
              <a:rPr lang="en-US" smtClean="0"/>
              <a:t>10/27/2022</a:t>
            </a:fld>
            <a:endParaRPr lang="en-US"/>
          </a:p>
        </p:txBody>
      </p:sp>
      <p:sp>
        <p:nvSpPr>
          <p:cNvPr id="5" name="Footer Placeholder 4">
            <a:extLst>
              <a:ext uri="{FF2B5EF4-FFF2-40B4-BE49-F238E27FC236}">
                <a16:creationId xmlns:a16="http://schemas.microsoft.com/office/drawing/2014/main" id="{6F762650-3003-7F1F-9D69-70036AB516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C75845-C7E3-818C-02CC-E9D39C9B3A32}"/>
              </a:ext>
            </a:extLst>
          </p:cNvPr>
          <p:cNvSpPr>
            <a:spLocks noGrp="1"/>
          </p:cNvSpPr>
          <p:nvPr>
            <p:ph type="sldNum" sz="quarter" idx="12"/>
          </p:nvPr>
        </p:nvSpPr>
        <p:spPr/>
        <p:txBody>
          <a:bodyPr/>
          <a:lstStyle/>
          <a:p>
            <a:fld id="{D4CCFDE1-6BDC-4990-81C4-E9411C74CA4D}" type="slidenum">
              <a:rPr lang="en-US" smtClean="0"/>
              <a:t>‹#›</a:t>
            </a:fld>
            <a:endParaRPr lang="en-US"/>
          </a:p>
        </p:txBody>
      </p:sp>
    </p:spTree>
    <p:extLst>
      <p:ext uri="{BB962C8B-B14F-4D97-AF65-F5344CB8AC3E}">
        <p14:creationId xmlns:p14="http://schemas.microsoft.com/office/powerpoint/2010/main" val="323929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3557-4D9A-29B3-C610-6F93F41A71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7B9662-65B5-4B60-46EF-7748FB2777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4F138D-C07D-0962-E3C6-CA59DD6B7917}"/>
              </a:ext>
            </a:extLst>
          </p:cNvPr>
          <p:cNvSpPr>
            <a:spLocks noGrp="1"/>
          </p:cNvSpPr>
          <p:nvPr>
            <p:ph type="dt" sz="half" idx="10"/>
          </p:nvPr>
        </p:nvSpPr>
        <p:spPr/>
        <p:txBody>
          <a:bodyPr/>
          <a:lstStyle/>
          <a:p>
            <a:fld id="{53FA5A25-B667-4828-8B31-4ED7C4BCE1A9}" type="datetimeFigureOut">
              <a:rPr lang="en-US" smtClean="0"/>
              <a:t>10/27/2022</a:t>
            </a:fld>
            <a:endParaRPr lang="en-US"/>
          </a:p>
        </p:txBody>
      </p:sp>
      <p:sp>
        <p:nvSpPr>
          <p:cNvPr id="5" name="Footer Placeholder 4">
            <a:extLst>
              <a:ext uri="{FF2B5EF4-FFF2-40B4-BE49-F238E27FC236}">
                <a16:creationId xmlns:a16="http://schemas.microsoft.com/office/drawing/2014/main" id="{7D42048E-879E-F2A3-6B45-DF5E3CAEA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34F7D4-0CC5-5E7E-5DA6-6E4D66FB386D}"/>
              </a:ext>
            </a:extLst>
          </p:cNvPr>
          <p:cNvSpPr>
            <a:spLocks noGrp="1"/>
          </p:cNvSpPr>
          <p:nvPr>
            <p:ph type="sldNum" sz="quarter" idx="12"/>
          </p:nvPr>
        </p:nvSpPr>
        <p:spPr/>
        <p:txBody>
          <a:bodyPr/>
          <a:lstStyle/>
          <a:p>
            <a:fld id="{D4CCFDE1-6BDC-4990-81C4-E9411C74CA4D}" type="slidenum">
              <a:rPr lang="en-US" smtClean="0"/>
              <a:t>‹#›</a:t>
            </a:fld>
            <a:endParaRPr lang="en-US"/>
          </a:p>
        </p:txBody>
      </p:sp>
    </p:spTree>
    <p:extLst>
      <p:ext uri="{BB962C8B-B14F-4D97-AF65-F5344CB8AC3E}">
        <p14:creationId xmlns:p14="http://schemas.microsoft.com/office/powerpoint/2010/main" val="326536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842F0F-A509-DB44-06BB-DE0D79CBD5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EA2BA-B284-A7B5-50EA-3CCA507714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E35263-8F0B-3BCC-CF43-CDA05CBAA935}"/>
              </a:ext>
            </a:extLst>
          </p:cNvPr>
          <p:cNvSpPr>
            <a:spLocks noGrp="1"/>
          </p:cNvSpPr>
          <p:nvPr>
            <p:ph type="dt" sz="half" idx="10"/>
          </p:nvPr>
        </p:nvSpPr>
        <p:spPr/>
        <p:txBody>
          <a:bodyPr/>
          <a:lstStyle/>
          <a:p>
            <a:fld id="{53FA5A25-B667-4828-8B31-4ED7C4BCE1A9}" type="datetimeFigureOut">
              <a:rPr lang="en-US" smtClean="0"/>
              <a:t>10/27/2022</a:t>
            </a:fld>
            <a:endParaRPr lang="en-US"/>
          </a:p>
        </p:txBody>
      </p:sp>
      <p:sp>
        <p:nvSpPr>
          <p:cNvPr id="5" name="Footer Placeholder 4">
            <a:extLst>
              <a:ext uri="{FF2B5EF4-FFF2-40B4-BE49-F238E27FC236}">
                <a16:creationId xmlns:a16="http://schemas.microsoft.com/office/drawing/2014/main" id="{2DDCA836-3DD8-8564-D56D-60815F9E5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AC04D-DB87-0BD3-8646-DF386664640B}"/>
              </a:ext>
            </a:extLst>
          </p:cNvPr>
          <p:cNvSpPr>
            <a:spLocks noGrp="1"/>
          </p:cNvSpPr>
          <p:nvPr>
            <p:ph type="sldNum" sz="quarter" idx="12"/>
          </p:nvPr>
        </p:nvSpPr>
        <p:spPr/>
        <p:txBody>
          <a:bodyPr/>
          <a:lstStyle/>
          <a:p>
            <a:fld id="{D4CCFDE1-6BDC-4990-81C4-E9411C74CA4D}" type="slidenum">
              <a:rPr lang="en-US" smtClean="0"/>
              <a:t>‹#›</a:t>
            </a:fld>
            <a:endParaRPr lang="en-US"/>
          </a:p>
        </p:txBody>
      </p:sp>
    </p:spTree>
    <p:extLst>
      <p:ext uri="{BB962C8B-B14F-4D97-AF65-F5344CB8AC3E}">
        <p14:creationId xmlns:p14="http://schemas.microsoft.com/office/powerpoint/2010/main" val="1299614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OVER">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54952-05D4-4ECA-9548-574C8831B662}"/>
              </a:ext>
            </a:extLst>
          </p:cNvPr>
          <p:cNvSpPr>
            <a:spLocks noGrp="1"/>
          </p:cNvSpPr>
          <p:nvPr>
            <p:ph type="ctrTitle"/>
          </p:nvPr>
        </p:nvSpPr>
        <p:spPr>
          <a:xfrm>
            <a:off x="1524000" y="1122363"/>
            <a:ext cx="9144000" cy="2387600"/>
          </a:xfrm>
        </p:spPr>
        <p:txBody>
          <a:bodyPr anchor="b">
            <a:normAutofit/>
          </a:bodyPr>
          <a:lstStyle>
            <a:lvl1pPr algn="ctr">
              <a:defRPr sz="5400" b="1">
                <a:solidFill>
                  <a:schemeClr val="bg1"/>
                </a:solidFill>
                <a:latin typeface="Tenorite" panose="00000500000000000000"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3E346962-68A4-4F1A-9CFD-F163E4A975B9}"/>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Tenorite"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D457E2-43CD-4B0F-B5F0-CEA8460D7C44}"/>
              </a:ext>
            </a:extLst>
          </p:cNvPr>
          <p:cNvSpPr>
            <a:spLocks noGrp="1"/>
          </p:cNvSpPr>
          <p:nvPr>
            <p:ph type="dt" sz="half" idx="10"/>
          </p:nvPr>
        </p:nvSpPr>
        <p:spPr/>
        <p:txBody>
          <a:bodyPr/>
          <a:lstStyle/>
          <a:p>
            <a:fld id="{B20EB954-0599-49C1-BFDC-511FC7851D46}" type="datetime1">
              <a:rPr lang="en-US" smtClean="0"/>
              <a:t>10/27/2022</a:t>
            </a:fld>
            <a:endParaRPr lang="en-US"/>
          </a:p>
        </p:txBody>
      </p:sp>
      <p:sp>
        <p:nvSpPr>
          <p:cNvPr id="5" name="Footer Placeholder 4">
            <a:extLst>
              <a:ext uri="{FF2B5EF4-FFF2-40B4-BE49-F238E27FC236}">
                <a16:creationId xmlns:a16="http://schemas.microsoft.com/office/drawing/2014/main" id="{CFB37DF9-405B-4D25-BE99-8A91E24FFF98}"/>
              </a:ext>
            </a:extLst>
          </p:cNvPr>
          <p:cNvSpPr>
            <a:spLocks noGrp="1"/>
          </p:cNvSpPr>
          <p:nvPr>
            <p:ph type="ftr" sz="quarter" idx="11"/>
          </p:nvPr>
        </p:nvSpPr>
        <p:spPr/>
        <p:txBody>
          <a:bodyPr/>
          <a:lstStyle/>
          <a:p>
            <a:r>
              <a:rPr lang="en-US"/>
              <a:t>Strategic Planning and Program Management</a:t>
            </a:r>
          </a:p>
        </p:txBody>
      </p:sp>
      <p:sp>
        <p:nvSpPr>
          <p:cNvPr id="6" name="Slide Number Placeholder 5">
            <a:extLst>
              <a:ext uri="{FF2B5EF4-FFF2-40B4-BE49-F238E27FC236}">
                <a16:creationId xmlns:a16="http://schemas.microsoft.com/office/drawing/2014/main" id="{312356AD-5A6E-4A1F-A7AF-675B90860DB7}"/>
              </a:ext>
            </a:extLst>
          </p:cNvPr>
          <p:cNvSpPr>
            <a:spLocks noGrp="1"/>
          </p:cNvSpPr>
          <p:nvPr>
            <p:ph type="sldNum" sz="quarter" idx="12"/>
          </p:nvPr>
        </p:nvSpPr>
        <p:spPr/>
        <p:txBody>
          <a:bodyPr/>
          <a:lstStyle/>
          <a:p>
            <a:fld id="{D420D0A5-1AA4-4280-936A-8669868632FD}" type="slidenum">
              <a:rPr lang="en-US" smtClean="0"/>
              <a:t>‹#›</a:t>
            </a:fld>
            <a:endParaRPr lang="en-US"/>
          </a:p>
        </p:txBody>
      </p:sp>
      <p:pic>
        <p:nvPicPr>
          <p:cNvPr id="8" name="Picture 7" descr="Graphical user interface&#10;&#10;Description automatically generated with medium confidence">
            <a:extLst>
              <a:ext uri="{FF2B5EF4-FFF2-40B4-BE49-F238E27FC236}">
                <a16:creationId xmlns:a16="http://schemas.microsoft.com/office/drawing/2014/main" id="{9F4E65F2-74A5-4F1A-8800-047AE3B59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9523" y="5735637"/>
            <a:ext cx="1852951" cy="539415"/>
          </a:xfrm>
          <a:prstGeom prst="rect">
            <a:avLst/>
          </a:prstGeom>
        </p:spPr>
      </p:pic>
    </p:spTree>
    <p:extLst>
      <p:ext uri="{BB962C8B-B14F-4D97-AF65-F5344CB8AC3E}">
        <p14:creationId xmlns:p14="http://schemas.microsoft.com/office/powerpoint/2010/main" val="468926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ORMAL-BLU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1CF20-0E9C-411C-BE76-FBC643B7B6E0}"/>
              </a:ext>
            </a:extLst>
          </p:cNvPr>
          <p:cNvSpPr>
            <a:spLocks noGrp="1"/>
          </p:cNvSpPr>
          <p:nvPr>
            <p:ph type="title" hasCustomPrompt="1"/>
          </p:nvPr>
        </p:nvSpPr>
        <p:spPr>
          <a:xfrm>
            <a:off x="838199" y="677041"/>
            <a:ext cx="10515599" cy="701731"/>
          </a:xfrm>
        </p:spPr>
        <p:txBody>
          <a:bodyPr vert="horz" wrap="square">
            <a:spAutoFit/>
          </a:bodyPr>
          <a:lstStyle>
            <a:lvl1pPr>
              <a:defRPr b="1">
                <a:ln>
                  <a:noFill/>
                </a:ln>
                <a:solidFill>
                  <a:srgbClr val="09376B"/>
                </a:solidFill>
                <a:latin typeface="Tenorite" panose="00000500000000000000" pitchFamily="2" charset="0"/>
              </a:defRPr>
            </a:lvl1pPr>
          </a:lstStyle>
          <a:p>
            <a:r>
              <a:rPr lang="en-US"/>
              <a:t>THIS IS A SAMPLE TITLE</a:t>
            </a:r>
          </a:p>
        </p:txBody>
      </p:sp>
      <p:sp>
        <p:nvSpPr>
          <p:cNvPr id="3" name="Content Placeholder 2">
            <a:extLst>
              <a:ext uri="{FF2B5EF4-FFF2-40B4-BE49-F238E27FC236}">
                <a16:creationId xmlns:a16="http://schemas.microsoft.com/office/drawing/2014/main" id="{488E8F33-D051-47E0-9A40-08AC28EF16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B1F5C8-6D36-47F0-977D-7EDACCAE03A6}"/>
              </a:ext>
            </a:extLst>
          </p:cNvPr>
          <p:cNvSpPr>
            <a:spLocks noGrp="1"/>
          </p:cNvSpPr>
          <p:nvPr>
            <p:ph type="dt" sz="half" idx="10"/>
          </p:nvPr>
        </p:nvSpPr>
        <p:spPr/>
        <p:txBody>
          <a:bodyPr/>
          <a:lstStyle/>
          <a:p>
            <a:fld id="{81EC4F01-47E8-4073-97CF-8149FF83666D}" type="datetime1">
              <a:rPr lang="en-US" smtClean="0"/>
              <a:t>10/27/2022</a:t>
            </a:fld>
            <a:endParaRPr lang="en-US"/>
          </a:p>
        </p:txBody>
      </p:sp>
      <p:sp>
        <p:nvSpPr>
          <p:cNvPr id="5" name="Footer Placeholder 4">
            <a:extLst>
              <a:ext uri="{FF2B5EF4-FFF2-40B4-BE49-F238E27FC236}">
                <a16:creationId xmlns:a16="http://schemas.microsoft.com/office/drawing/2014/main" id="{E6E556D0-2ED6-4E2E-9CA7-EC5CAC0D31CD}"/>
              </a:ext>
            </a:extLst>
          </p:cNvPr>
          <p:cNvSpPr>
            <a:spLocks noGrp="1"/>
          </p:cNvSpPr>
          <p:nvPr>
            <p:ph type="ftr" sz="quarter" idx="11"/>
          </p:nvPr>
        </p:nvSpPr>
        <p:spPr>
          <a:xfrm>
            <a:off x="471151" y="6330777"/>
            <a:ext cx="4796307" cy="147628"/>
          </a:xfrm>
        </p:spPr>
        <p:txBody>
          <a:bodyPr/>
          <a:lstStyle/>
          <a:p>
            <a:r>
              <a:rPr lang="en-US"/>
              <a:t>Strategic Planning and Program Management</a:t>
            </a:r>
          </a:p>
        </p:txBody>
      </p:sp>
      <p:sp>
        <p:nvSpPr>
          <p:cNvPr id="6" name="Slide Number Placeholder 5">
            <a:extLst>
              <a:ext uri="{FF2B5EF4-FFF2-40B4-BE49-F238E27FC236}">
                <a16:creationId xmlns:a16="http://schemas.microsoft.com/office/drawing/2014/main" id="{81D11E8A-BAB9-414A-90A7-B43074EFCC53}"/>
              </a:ext>
            </a:extLst>
          </p:cNvPr>
          <p:cNvSpPr>
            <a:spLocks noGrp="1"/>
          </p:cNvSpPr>
          <p:nvPr>
            <p:ph type="sldNum" sz="quarter" idx="12"/>
          </p:nvPr>
        </p:nvSpPr>
        <p:spPr>
          <a:xfrm>
            <a:off x="5873031" y="6511799"/>
            <a:ext cx="445933" cy="206063"/>
          </a:xfrm>
        </p:spPr>
        <p:txBody>
          <a:bodyPr/>
          <a:lstStyle/>
          <a:p>
            <a:fld id="{D420D0A5-1AA4-4280-936A-8669868632FD}" type="slidenum">
              <a:rPr lang="en-US" smtClean="0"/>
              <a:t>‹#›</a:t>
            </a:fld>
            <a:endParaRPr lang="en-US"/>
          </a:p>
        </p:txBody>
      </p:sp>
    </p:spTree>
    <p:extLst>
      <p:ext uri="{BB962C8B-B14F-4D97-AF65-F5344CB8AC3E}">
        <p14:creationId xmlns:p14="http://schemas.microsoft.com/office/powerpoint/2010/main" val="947456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ORMAL-WHIT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1CF20-0E9C-411C-BE76-FBC643B7B6E0}"/>
              </a:ext>
            </a:extLst>
          </p:cNvPr>
          <p:cNvSpPr>
            <a:spLocks noGrp="1"/>
          </p:cNvSpPr>
          <p:nvPr>
            <p:ph type="title"/>
          </p:nvPr>
        </p:nvSpPr>
        <p:spPr/>
        <p:txBody>
          <a:bodyPr>
            <a:normAutofit/>
          </a:bodyPr>
          <a:lstStyle>
            <a:lvl1pPr>
              <a:defRPr sz="3600" b="1">
                <a:solidFill>
                  <a:srgbClr val="09376B"/>
                </a:solidFill>
                <a:latin typeface="Tenorite" panose="000005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88E8F33-D051-47E0-9A40-08AC28EF16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B1F5C8-6D36-47F0-977D-7EDACCAE03A6}"/>
              </a:ext>
            </a:extLst>
          </p:cNvPr>
          <p:cNvSpPr>
            <a:spLocks noGrp="1"/>
          </p:cNvSpPr>
          <p:nvPr>
            <p:ph type="dt" sz="half" idx="10"/>
          </p:nvPr>
        </p:nvSpPr>
        <p:spPr/>
        <p:txBody>
          <a:bodyPr/>
          <a:lstStyle/>
          <a:p>
            <a:fld id="{E5D4C16C-9FF4-46AD-9F36-E6EF5F57D868}" type="datetime1">
              <a:rPr lang="en-US" smtClean="0"/>
              <a:t>10/27/2022</a:t>
            </a:fld>
            <a:endParaRPr lang="en-US"/>
          </a:p>
        </p:txBody>
      </p:sp>
      <p:sp>
        <p:nvSpPr>
          <p:cNvPr id="5" name="Footer Placeholder 4">
            <a:extLst>
              <a:ext uri="{FF2B5EF4-FFF2-40B4-BE49-F238E27FC236}">
                <a16:creationId xmlns:a16="http://schemas.microsoft.com/office/drawing/2014/main" id="{E6E556D0-2ED6-4E2E-9CA7-EC5CAC0D31CD}"/>
              </a:ext>
            </a:extLst>
          </p:cNvPr>
          <p:cNvSpPr>
            <a:spLocks noGrp="1"/>
          </p:cNvSpPr>
          <p:nvPr>
            <p:ph type="ftr" sz="quarter" idx="11"/>
          </p:nvPr>
        </p:nvSpPr>
        <p:spPr/>
        <p:txBody>
          <a:bodyPr/>
          <a:lstStyle/>
          <a:p>
            <a:r>
              <a:rPr lang="en-US"/>
              <a:t>Strategic Planning and Program Management</a:t>
            </a:r>
          </a:p>
        </p:txBody>
      </p:sp>
      <p:sp>
        <p:nvSpPr>
          <p:cNvPr id="6" name="Slide Number Placeholder 5">
            <a:extLst>
              <a:ext uri="{FF2B5EF4-FFF2-40B4-BE49-F238E27FC236}">
                <a16:creationId xmlns:a16="http://schemas.microsoft.com/office/drawing/2014/main" id="{81D11E8A-BAB9-414A-90A7-B43074EFCC53}"/>
              </a:ext>
            </a:extLst>
          </p:cNvPr>
          <p:cNvSpPr>
            <a:spLocks noGrp="1"/>
          </p:cNvSpPr>
          <p:nvPr>
            <p:ph type="sldNum" sz="quarter" idx="12"/>
          </p:nvPr>
        </p:nvSpPr>
        <p:spPr/>
        <p:txBody>
          <a:bodyPr/>
          <a:lstStyle/>
          <a:p>
            <a:fld id="{D420D0A5-1AA4-4280-936A-8669868632FD}" type="slidenum">
              <a:rPr lang="en-US" smtClean="0"/>
              <a:t>‹#›</a:t>
            </a:fld>
            <a:endParaRPr lang="en-US"/>
          </a:p>
        </p:txBody>
      </p:sp>
    </p:spTree>
    <p:extLst>
      <p:ext uri="{BB962C8B-B14F-4D97-AF65-F5344CB8AC3E}">
        <p14:creationId xmlns:p14="http://schemas.microsoft.com/office/powerpoint/2010/main" val="3616591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EW SECTION">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3125E-274D-4F0A-8127-796654E94676}"/>
              </a:ext>
            </a:extLst>
          </p:cNvPr>
          <p:cNvSpPr>
            <a:spLocks noGrp="1"/>
          </p:cNvSpPr>
          <p:nvPr>
            <p:ph type="title"/>
          </p:nvPr>
        </p:nvSpPr>
        <p:spPr>
          <a:xfrm>
            <a:off x="831850" y="1709738"/>
            <a:ext cx="10515600" cy="2852737"/>
          </a:xfrm>
        </p:spPr>
        <p:txBody>
          <a:bodyPr anchor="b">
            <a:normAutofit/>
          </a:bodyPr>
          <a:lstStyle>
            <a:lvl1pPr>
              <a:defRPr sz="5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35672ADF-9D47-4FF7-A62C-F7A98181B1DC}"/>
              </a:ext>
            </a:extLst>
          </p:cNvPr>
          <p:cNvSpPr>
            <a:spLocks noGrp="1"/>
          </p:cNvSpPr>
          <p:nvPr>
            <p:ph type="body" idx="1"/>
          </p:nvPr>
        </p:nvSpPr>
        <p:spPr>
          <a:xfrm>
            <a:off x="831850" y="4589463"/>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F7F7F9-27D3-4DE9-A137-0BBC0FFC1164}"/>
              </a:ext>
            </a:extLst>
          </p:cNvPr>
          <p:cNvSpPr>
            <a:spLocks noGrp="1"/>
          </p:cNvSpPr>
          <p:nvPr>
            <p:ph type="dt" sz="half" idx="10"/>
          </p:nvPr>
        </p:nvSpPr>
        <p:spPr/>
        <p:txBody>
          <a:bodyPr/>
          <a:lstStyle/>
          <a:p>
            <a:fld id="{9A95FEA0-326F-4F41-98EA-7C02139BB065}" type="datetime1">
              <a:rPr lang="en-US" smtClean="0"/>
              <a:t>10/27/2022</a:t>
            </a:fld>
            <a:endParaRPr lang="en-US"/>
          </a:p>
        </p:txBody>
      </p:sp>
      <p:sp>
        <p:nvSpPr>
          <p:cNvPr id="5" name="Footer Placeholder 4">
            <a:extLst>
              <a:ext uri="{FF2B5EF4-FFF2-40B4-BE49-F238E27FC236}">
                <a16:creationId xmlns:a16="http://schemas.microsoft.com/office/drawing/2014/main" id="{512AB687-6F4B-4FE9-A0EA-5CF5C876EE19}"/>
              </a:ext>
            </a:extLst>
          </p:cNvPr>
          <p:cNvSpPr>
            <a:spLocks noGrp="1"/>
          </p:cNvSpPr>
          <p:nvPr>
            <p:ph type="ftr" sz="quarter" idx="11"/>
          </p:nvPr>
        </p:nvSpPr>
        <p:spPr/>
        <p:txBody>
          <a:bodyPr/>
          <a:lstStyle/>
          <a:p>
            <a:r>
              <a:rPr lang="en-US"/>
              <a:t>Strategic Planning and Program Management</a:t>
            </a:r>
          </a:p>
        </p:txBody>
      </p:sp>
      <p:sp>
        <p:nvSpPr>
          <p:cNvPr id="6" name="Slide Number Placeholder 5">
            <a:extLst>
              <a:ext uri="{FF2B5EF4-FFF2-40B4-BE49-F238E27FC236}">
                <a16:creationId xmlns:a16="http://schemas.microsoft.com/office/drawing/2014/main" id="{BCEB6FB4-75A6-4E20-81B8-E9F90C9A615A}"/>
              </a:ext>
            </a:extLst>
          </p:cNvPr>
          <p:cNvSpPr>
            <a:spLocks noGrp="1"/>
          </p:cNvSpPr>
          <p:nvPr>
            <p:ph type="sldNum" sz="quarter" idx="12"/>
          </p:nvPr>
        </p:nvSpPr>
        <p:spPr/>
        <p:txBody>
          <a:bodyPr/>
          <a:lstStyle/>
          <a:p>
            <a:fld id="{D420D0A5-1AA4-4280-936A-8669868632FD}" type="slidenum">
              <a:rPr lang="en-US" smtClean="0"/>
              <a:t>‹#›</a:t>
            </a:fld>
            <a:endParaRPr lang="en-US"/>
          </a:p>
        </p:txBody>
      </p:sp>
    </p:spTree>
    <p:extLst>
      <p:ext uri="{BB962C8B-B14F-4D97-AF65-F5344CB8AC3E}">
        <p14:creationId xmlns:p14="http://schemas.microsoft.com/office/powerpoint/2010/main" val="2577615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LUMN-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6B3F8-9A7D-4949-8514-EBF00B5155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BBE131-FCA7-48C3-B39A-0198B96D7A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DBA545-9954-4DB4-9696-0B468C1BEC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4B99F5-68B8-4963-8074-35A99457EC33}"/>
              </a:ext>
            </a:extLst>
          </p:cNvPr>
          <p:cNvSpPr>
            <a:spLocks noGrp="1"/>
          </p:cNvSpPr>
          <p:nvPr>
            <p:ph type="dt" sz="half" idx="10"/>
          </p:nvPr>
        </p:nvSpPr>
        <p:spPr/>
        <p:txBody>
          <a:bodyPr/>
          <a:lstStyle/>
          <a:p>
            <a:fld id="{F417F728-1C20-4536-AEA9-AF8A1B0B6A6E}" type="datetime1">
              <a:rPr lang="en-US" smtClean="0"/>
              <a:t>10/27/2022</a:t>
            </a:fld>
            <a:endParaRPr lang="en-US"/>
          </a:p>
        </p:txBody>
      </p:sp>
      <p:sp>
        <p:nvSpPr>
          <p:cNvPr id="6" name="Footer Placeholder 5">
            <a:extLst>
              <a:ext uri="{FF2B5EF4-FFF2-40B4-BE49-F238E27FC236}">
                <a16:creationId xmlns:a16="http://schemas.microsoft.com/office/drawing/2014/main" id="{3C62AA2A-C492-4A61-9066-914F770DD7C7}"/>
              </a:ext>
            </a:extLst>
          </p:cNvPr>
          <p:cNvSpPr>
            <a:spLocks noGrp="1"/>
          </p:cNvSpPr>
          <p:nvPr>
            <p:ph type="ftr" sz="quarter" idx="11"/>
          </p:nvPr>
        </p:nvSpPr>
        <p:spPr/>
        <p:txBody>
          <a:bodyPr/>
          <a:lstStyle/>
          <a:p>
            <a:r>
              <a:rPr lang="en-US"/>
              <a:t>Strategic Planning and Program Management</a:t>
            </a:r>
          </a:p>
        </p:txBody>
      </p:sp>
      <p:sp>
        <p:nvSpPr>
          <p:cNvPr id="7" name="Slide Number Placeholder 6">
            <a:extLst>
              <a:ext uri="{FF2B5EF4-FFF2-40B4-BE49-F238E27FC236}">
                <a16:creationId xmlns:a16="http://schemas.microsoft.com/office/drawing/2014/main" id="{4A57A028-909C-4EB7-8DA1-BD2CDAEB27FE}"/>
              </a:ext>
            </a:extLst>
          </p:cNvPr>
          <p:cNvSpPr>
            <a:spLocks noGrp="1"/>
          </p:cNvSpPr>
          <p:nvPr>
            <p:ph type="sldNum" sz="quarter" idx="12"/>
          </p:nvPr>
        </p:nvSpPr>
        <p:spPr/>
        <p:txBody>
          <a:bodyPr/>
          <a:lstStyle/>
          <a:p>
            <a:fld id="{D420D0A5-1AA4-4280-936A-8669868632FD}" type="slidenum">
              <a:rPr lang="en-US" smtClean="0"/>
              <a:t>‹#›</a:t>
            </a:fld>
            <a:endParaRPr lang="en-US"/>
          </a:p>
        </p:txBody>
      </p:sp>
    </p:spTree>
    <p:extLst>
      <p:ext uri="{BB962C8B-B14F-4D97-AF65-F5344CB8AC3E}">
        <p14:creationId xmlns:p14="http://schemas.microsoft.com/office/powerpoint/2010/main" val="1903215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6B3F8-9A7D-4949-8514-EBF00B5155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BBE131-FCA7-48C3-B39A-0198B96D7A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DBA545-9954-4DB4-9696-0B468C1BEC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4B99F5-68B8-4963-8074-35A99457EC33}"/>
              </a:ext>
            </a:extLst>
          </p:cNvPr>
          <p:cNvSpPr>
            <a:spLocks noGrp="1"/>
          </p:cNvSpPr>
          <p:nvPr>
            <p:ph type="dt" sz="half" idx="10"/>
          </p:nvPr>
        </p:nvSpPr>
        <p:spPr/>
        <p:txBody>
          <a:bodyPr/>
          <a:lstStyle/>
          <a:p>
            <a:fld id="{C461F136-D72D-47CD-B762-0977F2FA03E4}" type="datetime1">
              <a:rPr lang="en-US" smtClean="0"/>
              <a:t>10/27/2022</a:t>
            </a:fld>
            <a:endParaRPr lang="en-US"/>
          </a:p>
        </p:txBody>
      </p:sp>
      <p:sp>
        <p:nvSpPr>
          <p:cNvPr id="6" name="Footer Placeholder 5">
            <a:extLst>
              <a:ext uri="{FF2B5EF4-FFF2-40B4-BE49-F238E27FC236}">
                <a16:creationId xmlns:a16="http://schemas.microsoft.com/office/drawing/2014/main" id="{3C62AA2A-C492-4A61-9066-914F770DD7C7}"/>
              </a:ext>
            </a:extLst>
          </p:cNvPr>
          <p:cNvSpPr>
            <a:spLocks noGrp="1"/>
          </p:cNvSpPr>
          <p:nvPr>
            <p:ph type="ftr" sz="quarter" idx="11"/>
          </p:nvPr>
        </p:nvSpPr>
        <p:spPr/>
        <p:txBody>
          <a:bodyPr/>
          <a:lstStyle/>
          <a:p>
            <a:r>
              <a:rPr lang="en-US"/>
              <a:t>Strategic Planning and Program Management</a:t>
            </a:r>
          </a:p>
        </p:txBody>
      </p:sp>
      <p:sp>
        <p:nvSpPr>
          <p:cNvPr id="7" name="Slide Number Placeholder 6">
            <a:extLst>
              <a:ext uri="{FF2B5EF4-FFF2-40B4-BE49-F238E27FC236}">
                <a16:creationId xmlns:a16="http://schemas.microsoft.com/office/drawing/2014/main" id="{4A57A028-909C-4EB7-8DA1-BD2CDAEB27FE}"/>
              </a:ext>
            </a:extLst>
          </p:cNvPr>
          <p:cNvSpPr>
            <a:spLocks noGrp="1"/>
          </p:cNvSpPr>
          <p:nvPr>
            <p:ph type="sldNum" sz="quarter" idx="12"/>
          </p:nvPr>
        </p:nvSpPr>
        <p:spPr/>
        <p:txBody>
          <a:bodyPr/>
          <a:lstStyle/>
          <a:p>
            <a:fld id="{D420D0A5-1AA4-4280-936A-8669868632FD}" type="slidenum">
              <a:rPr lang="en-US" smtClean="0"/>
              <a:t>‹#›</a:t>
            </a:fld>
            <a:endParaRPr lang="en-US"/>
          </a:p>
        </p:txBody>
      </p:sp>
    </p:spTree>
    <p:extLst>
      <p:ext uri="{BB962C8B-B14F-4D97-AF65-F5344CB8AC3E}">
        <p14:creationId xmlns:p14="http://schemas.microsoft.com/office/powerpoint/2010/main" val="1170115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2-COLUMN-TITL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BC714-9D72-4D10-93C9-8E4B169777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120C00-1FD5-44AB-B438-988BE8BDC8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E58073-0F36-47BA-B64E-CBBA83F412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C918C5-26A5-4BF5-814A-34DD696B75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1D863F-012B-40B9-9513-A2A3ADA17C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B2B338-AEC0-4C5A-9068-6E0A39B8F7F3}"/>
              </a:ext>
            </a:extLst>
          </p:cNvPr>
          <p:cNvSpPr>
            <a:spLocks noGrp="1"/>
          </p:cNvSpPr>
          <p:nvPr>
            <p:ph type="dt" sz="half" idx="10"/>
          </p:nvPr>
        </p:nvSpPr>
        <p:spPr/>
        <p:txBody>
          <a:bodyPr/>
          <a:lstStyle/>
          <a:p>
            <a:fld id="{B556F802-5E05-47CE-8988-C82C97DFCA4A}" type="datetime1">
              <a:rPr lang="en-US" smtClean="0"/>
              <a:t>10/27/2022</a:t>
            </a:fld>
            <a:endParaRPr lang="en-US"/>
          </a:p>
        </p:txBody>
      </p:sp>
      <p:sp>
        <p:nvSpPr>
          <p:cNvPr id="8" name="Footer Placeholder 7">
            <a:extLst>
              <a:ext uri="{FF2B5EF4-FFF2-40B4-BE49-F238E27FC236}">
                <a16:creationId xmlns:a16="http://schemas.microsoft.com/office/drawing/2014/main" id="{4AC7721D-9F48-441B-BC03-D388128CAAC9}"/>
              </a:ext>
            </a:extLst>
          </p:cNvPr>
          <p:cNvSpPr>
            <a:spLocks noGrp="1"/>
          </p:cNvSpPr>
          <p:nvPr>
            <p:ph type="ftr" sz="quarter" idx="11"/>
          </p:nvPr>
        </p:nvSpPr>
        <p:spPr/>
        <p:txBody>
          <a:bodyPr/>
          <a:lstStyle/>
          <a:p>
            <a:r>
              <a:rPr lang="en-US"/>
              <a:t>Strategic Planning and Program Management</a:t>
            </a:r>
          </a:p>
        </p:txBody>
      </p:sp>
      <p:sp>
        <p:nvSpPr>
          <p:cNvPr id="9" name="Slide Number Placeholder 8">
            <a:extLst>
              <a:ext uri="{FF2B5EF4-FFF2-40B4-BE49-F238E27FC236}">
                <a16:creationId xmlns:a16="http://schemas.microsoft.com/office/drawing/2014/main" id="{88D3A94D-729C-448E-B421-4544EDE20DD6}"/>
              </a:ext>
            </a:extLst>
          </p:cNvPr>
          <p:cNvSpPr>
            <a:spLocks noGrp="1"/>
          </p:cNvSpPr>
          <p:nvPr>
            <p:ph type="sldNum" sz="quarter" idx="12"/>
          </p:nvPr>
        </p:nvSpPr>
        <p:spPr/>
        <p:txBody>
          <a:bodyPr/>
          <a:lstStyle/>
          <a:p>
            <a:fld id="{D420D0A5-1AA4-4280-936A-8669868632FD}" type="slidenum">
              <a:rPr lang="en-US" smtClean="0"/>
              <a:t>‹#›</a:t>
            </a:fld>
            <a:endParaRPr lang="en-US"/>
          </a:p>
        </p:txBody>
      </p:sp>
    </p:spTree>
    <p:extLst>
      <p:ext uri="{BB962C8B-B14F-4D97-AF65-F5344CB8AC3E}">
        <p14:creationId xmlns:p14="http://schemas.microsoft.com/office/powerpoint/2010/main" val="2599190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2-COLUMN-TITLE-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BC714-9D72-4D10-93C9-8E4B169777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120C00-1FD5-44AB-B438-988BE8BDC8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E58073-0F36-47BA-B64E-CBBA83F412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C918C5-26A5-4BF5-814A-34DD696B75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1D863F-012B-40B9-9513-A2A3ADA17C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B2B338-AEC0-4C5A-9068-6E0A39B8F7F3}"/>
              </a:ext>
            </a:extLst>
          </p:cNvPr>
          <p:cNvSpPr>
            <a:spLocks noGrp="1"/>
          </p:cNvSpPr>
          <p:nvPr>
            <p:ph type="dt" sz="half" idx="10"/>
          </p:nvPr>
        </p:nvSpPr>
        <p:spPr/>
        <p:txBody>
          <a:bodyPr/>
          <a:lstStyle/>
          <a:p>
            <a:fld id="{756B1FB8-4A1C-42D4-946A-C15AC014F1D7}" type="datetime1">
              <a:rPr lang="en-US" smtClean="0"/>
              <a:t>10/27/2022</a:t>
            </a:fld>
            <a:endParaRPr lang="en-US"/>
          </a:p>
        </p:txBody>
      </p:sp>
      <p:sp>
        <p:nvSpPr>
          <p:cNvPr id="8" name="Footer Placeholder 7">
            <a:extLst>
              <a:ext uri="{FF2B5EF4-FFF2-40B4-BE49-F238E27FC236}">
                <a16:creationId xmlns:a16="http://schemas.microsoft.com/office/drawing/2014/main" id="{4AC7721D-9F48-441B-BC03-D388128CAAC9}"/>
              </a:ext>
            </a:extLst>
          </p:cNvPr>
          <p:cNvSpPr>
            <a:spLocks noGrp="1"/>
          </p:cNvSpPr>
          <p:nvPr>
            <p:ph type="ftr" sz="quarter" idx="11"/>
          </p:nvPr>
        </p:nvSpPr>
        <p:spPr/>
        <p:txBody>
          <a:bodyPr/>
          <a:lstStyle/>
          <a:p>
            <a:r>
              <a:rPr lang="en-US"/>
              <a:t>Strategic Planning and Program Management</a:t>
            </a:r>
          </a:p>
        </p:txBody>
      </p:sp>
      <p:sp>
        <p:nvSpPr>
          <p:cNvPr id="9" name="Slide Number Placeholder 8">
            <a:extLst>
              <a:ext uri="{FF2B5EF4-FFF2-40B4-BE49-F238E27FC236}">
                <a16:creationId xmlns:a16="http://schemas.microsoft.com/office/drawing/2014/main" id="{88D3A94D-729C-448E-B421-4544EDE20DD6}"/>
              </a:ext>
            </a:extLst>
          </p:cNvPr>
          <p:cNvSpPr>
            <a:spLocks noGrp="1"/>
          </p:cNvSpPr>
          <p:nvPr>
            <p:ph type="sldNum" sz="quarter" idx="12"/>
          </p:nvPr>
        </p:nvSpPr>
        <p:spPr/>
        <p:txBody>
          <a:bodyPr/>
          <a:lstStyle/>
          <a:p>
            <a:fld id="{D420D0A5-1AA4-4280-936A-8669868632FD}" type="slidenum">
              <a:rPr lang="en-US" smtClean="0"/>
              <a:t>‹#›</a:t>
            </a:fld>
            <a:endParaRPr lang="en-US"/>
          </a:p>
        </p:txBody>
      </p:sp>
    </p:spTree>
    <p:extLst>
      <p:ext uri="{BB962C8B-B14F-4D97-AF65-F5344CB8AC3E}">
        <p14:creationId xmlns:p14="http://schemas.microsoft.com/office/powerpoint/2010/main" val="217023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031DC-9CB7-68C1-3DE3-00E7EE74B8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D2EF54-087A-9913-C275-610B598677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55081-FEFA-0EE0-B53C-A78E6CFD4116}"/>
              </a:ext>
            </a:extLst>
          </p:cNvPr>
          <p:cNvSpPr>
            <a:spLocks noGrp="1"/>
          </p:cNvSpPr>
          <p:nvPr>
            <p:ph type="dt" sz="half" idx="10"/>
          </p:nvPr>
        </p:nvSpPr>
        <p:spPr/>
        <p:txBody>
          <a:bodyPr/>
          <a:lstStyle/>
          <a:p>
            <a:fld id="{53FA5A25-B667-4828-8B31-4ED7C4BCE1A9}" type="datetimeFigureOut">
              <a:rPr lang="en-US" smtClean="0"/>
              <a:t>10/27/2022</a:t>
            </a:fld>
            <a:endParaRPr lang="en-US"/>
          </a:p>
        </p:txBody>
      </p:sp>
      <p:sp>
        <p:nvSpPr>
          <p:cNvPr id="5" name="Footer Placeholder 4">
            <a:extLst>
              <a:ext uri="{FF2B5EF4-FFF2-40B4-BE49-F238E27FC236}">
                <a16:creationId xmlns:a16="http://schemas.microsoft.com/office/drawing/2014/main" id="{E2783C4F-F6A1-A380-7195-EF6116D1D7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79AB2-C0AF-1738-898A-7574C5CC2943}"/>
              </a:ext>
            </a:extLst>
          </p:cNvPr>
          <p:cNvSpPr>
            <a:spLocks noGrp="1"/>
          </p:cNvSpPr>
          <p:nvPr>
            <p:ph type="sldNum" sz="quarter" idx="12"/>
          </p:nvPr>
        </p:nvSpPr>
        <p:spPr/>
        <p:txBody>
          <a:bodyPr/>
          <a:lstStyle/>
          <a:p>
            <a:fld id="{D4CCFDE1-6BDC-4990-81C4-E9411C74CA4D}" type="slidenum">
              <a:rPr lang="en-US" smtClean="0"/>
              <a:t>‹#›</a:t>
            </a:fld>
            <a:endParaRPr lang="en-US"/>
          </a:p>
        </p:txBody>
      </p:sp>
    </p:spTree>
    <p:extLst>
      <p:ext uri="{BB962C8B-B14F-4D97-AF65-F5344CB8AC3E}">
        <p14:creationId xmlns:p14="http://schemas.microsoft.com/office/powerpoint/2010/main" val="2722832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BLU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48F09-CAEA-418A-889E-9459873BE1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751D5C-7059-4040-B957-EB3D1D6FCB5B}"/>
              </a:ext>
            </a:extLst>
          </p:cNvPr>
          <p:cNvSpPr>
            <a:spLocks noGrp="1"/>
          </p:cNvSpPr>
          <p:nvPr>
            <p:ph type="dt" sz="half" idx="10"/>
          </p:nvPr>
        </p:nvSpPr>
        <p:spPr/>
        <p:txBody>
          <a:bodyPr/>
          <a:lstStyle/>
          <a:p>
            <a:fld id="{90BEF5F7-5BF0-4111-839A-5D0DC42B5161}" type="datetime1">
              <a:rPr lang="en-US" smtClean="0"/>
              <a:t>10/27/2022</a:t>
            </a:fld>
            <a:endParaRPr lang="en-US"/>
          </a:p>
        </p:txBody>
      </p:sp>
      <p:sp>
        <p:nvSpPr>
          <p:cNvPr id="4" name="Footer Placeholder 3">
            <a:extLst>
              <a:ext uri="{FF2B5EF4-FFF2-40B4-BE49-F238E27FC236}">
                <a16:creationId xmlns:a16="http://schemas.microsoft.com/office/drawing/2014/main" id="{A9906B55-F944-40CA-BB6D-40492DA591A6}"/>
              </a:ext>
            </a:extLst>
          </p:cNvPr>
          <p:cNvSpPr>
            <a:spLocks noGrp="1"/>
          </p:cNvSpPr>
          <p:nvPr>
            <p:ph type="ftr" sz="quarter" idx="11"/>
          </p:nvPr>
        </p:nvSpPr>
        <p:spPr/>
        <p:txBody>
          <a:bodyPr/>
          <a:lstStyle/>
          <a:p>
            <a:r>
              <a:rPr lang="en-US"/>
              <a:t>Strategic Planning and Program Management</a:t>
            </a:r>
          </a:p>
        </p:txBody>
      </p:sp>
      <p:sp>
        <p:nvSpPr>
          <p:cNvPr id="5" name="Slide Number Placeholder 4">
            <a:extLst>
              <a:ext uri="{FF2B5EF4-FFF2-40B4-BE49-F238E27FC236}">
                <a16:creationId xmlns:a16="http://schemas.microsoft.com/office/drawing/2014/main" id="{A126703B-2A73-4E8C-908B-783F36AED2D6}"/>
              </a:ext>
            </a:extLst>
          </p:cNvPr>
          <p:cNvSpPr>
            <a:spLocks noGrp="1"/>
          </p:cNvSpPr>
          <p:nvPr>
            <p:ph type="sldNum" sz="quarter" idx="12"/>
          </p:nvPr>
        </p:nvSpPr>
        <p:spPr/>
        <p:txBody>
          <a:bodyPr/>
          <a:lstStyle/>
          <a:p>
            <a:fld id="{D420D0A5-1AA4-4280-936A-8669868632FD}" type="slidenum">
              <a:rPr lang="en-US" smtClean="0"/>
              <a:t>‹#›</a:t>
            </a:fld>
            <a:endParaRPr lang="en-US"/>
          </a:p>
        </p:txBody>
      </p:sp>
    </p:spTree>
    <p:extLst>
      <p:ext uri="{BB962C8B-B14F-4D97-AF65-F5344CB8AC3E}">
        <p14:creationId xmlns:p14="http://schemas.microsoft.com/office/powerpoint/2010/main" val="3574241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WHIT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48F09-CAEA-418A-889E-9459873BE1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751D5C-7059-4040-B957-EB3D1D6FCB5B}"/>
              </a:ext>
            </a:extLst>
          </p:cNvPr>
          <p:cNvSpPr>
            <a:spLocks noGrp="1"/>
          </p:cNvSpPr>
          <p:nvPr>
            <p:ph type="dt" sz="half" idx="10"/>
          </p:nvPr>
        </p:nvSpPr>
        <p:spPr/>
        <p:txBody>
          <a:bodyPr/>
          <a:lstStyle/>
          <a:p>
            <a:fld id="{52F81235-77CB-4EAD-BADB-4A84E0ABBB9E}" type="datetime1">
              <a:rPr lang="en-US" smtClean="0"/>
              <a:t>10/27/2022</a:t>
            </a:fld>
            <a:endParaRPr lang="en-US"/>
          </a:p>
        </p:txBody>
      </p:sp>
      <p:sp>
        <p:nvSpPr>
          <p:cNvPr id="4" name="Footer Placeholder 3">
            <a:extLst>
              <a:ext uri="{FF2B5EF4-FFF2-40B4-BE49-F238E27FC236}">
                <a16:creationId xmlns:a16="http://schemas.microsoft.com/office/drawing/2014/main" id="{A9906B55-F944-40CA-BB6D-40492DA591A6}"/>
              </a:ext>
            </a:extLst>
          </p:cNvPr>
          <p:cNvSpPr>
            <a:spLocks noGrp="1"/>
          </p:cNvSpPr>
          <p:nvPr>
            <p:ph type="ftr" sz="quarter" idx="11"/>
          </p:nvPr>
        </p:nvSpPr>
        <p:spPr/>
        <p:txBody>
          <a:bodyPr/>
          <a:lstStyle/>
          <a:p>
            <a:r>
              <a:rPr lang="en-US"/>
              <a:t>Strategic Planning and Program Management</a:t>
            </a:r>
          </a:p>
        </p:txBody>
      </p:sp>
      <p:sp>
        <p:nvSpPr>
          <p:cNvPr id="5" name="Slide Number Placeholder 4">
            <a:extLst>
              <a:ext uri="{FF2B5EF4-FFF2-40B4-BE49-F238E27FC236}">
                <a16:creationId xmlns:a16="http://schemas.microsoft.com/office/drawing/2014/main" id="{A126703B-2A73-4E8C-908B-783F36AED2D6}"/>
              </a:ext>
            </a:extLst>
          </p:cNvPr>
          <p:cNvSpPr>
            <a:spLocks noGrp="1"/>
          </p:cNvSpPr>
          <p:nvPr>
            <p:ph type="sldNum" sz="quarter" idx="12"/>
          </p:nvPr>
        </p:nvSpPr>
        <p:spPr/>
        <p:txBody>
          <a:bodyPr/>
          <a:lstStyle/>
          <a:p>
            <a:fld id="{D420D0A5-1AA4-4280-936A-8669868632FD}" type="slidenum">
              <a:rPr lang="en-US" smtClean="0"/>
              <a:t>‹#›</a:t>
            </a:fld>
            <a:endParaRPr lang="en-US"/>
          </a:p>
        </p:txBody>
      </p:sp>
    </p:spTree>
    <p:extLst>
      <p:ext uri="{BB962C8B-B14F-4D97-AF65-F5344CB8AC3E}">
        <p14:creationId xmlns:p14="http://schemas.microsoft.com/office/powerpoint/2010/main" val="3486434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ACKGROUN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A6B139-4873-4C5E-B26C-F348CBEDC648}"/>
              </a:ext>
            </a:extLst>
          </p:cNvPr>
          <p:cNvSpPr>
            <a:spLocks noGrp="1"/>
          </p:cNvSpPr>
          <p:nvPr>
            <p:ph type="dt" sz="half" idx="10"/>
          </p:nvPr>
        </p:nvSpPr>
        <p:spPr/>
        <p:txBody>
          <a:bodyPr/>
          <a:lstStyle/>
          <a:p>
            <a:fld id="{84D571C6-5B0D-44A9-AD9A-6A557FCA5B69}" type="datetime1">
              <a:rPr lang="en-US" smtClean="0"/>
              <a:t>10/27/2022</a:t>
            </a:fld>
            <a:endParaRPr lang="en-US"/>
          </a:p>
        </p:txBody>
      </p:sp>
      <p:sp>
        <p:nvSpPr>
          <p:cNvPr id="3" name="Footer Placeholder 2">
            <a:extLst>
              <a:ext uri="{FF2B5EF4-FFF2-40B4-BE49-F238E27FC236}">
                <a16:creationId xmlns:a16="http://schemas.microsoft.com/office/drawing/2014/main" id="{5010A6F0-C23C-4CA8-B6A8-E9C0849DECB2}"/>
              </a:ext>
            </a:extLst>
          </p:cNvPr>
          <p:cNvSpPr>
            <a:spLocks noGrp="1"/>
          </p:cNvSpPr>
          <p:nvPr>
            <p:ph type="ftr" sz="quarter" idx="11"/>
          </p:nvPr>
        </p:nvSpPr>
        <p:spPr/>
        <p:txBody>
          <a:bodyPr/>
          <a:lstStyle/>
          <a:p>
            <a:r>
              <a:rPr lang="en-US"/>
              <a:t>Strategic Planning and Program Management</a:t>
            </a:r>
          </a:p>
        </p:txBody>
      </p:sp>
      <p:sp>
        <p:nvSpPr>
          <p:cNvPr id="4" name="Slide Number Placeholder 3">
            <a:extLst>
              <a:ext uri="{FF2B5EF4-FFF2-40B4-BE49-F238E27FC236}">
                <a16:creationId xmlns:a16="http://schemas.microsoft.com/office/drawing/2014/main" id="{611B3990-585F-4B8D-A130-283F177EE07B}"/>
              </a:ext>
            </a:extLst>
          </p:cNvPr>
          <p:cNvSpPr>
            <a:spLocks noGrp="1"/>
          </p:cNvSpPr>
          <p:nvPr>
            <p:ph type="sldNum" sz="quarter" idx="12"/>
          </p:nvPr>
        </p:nvSpPr>
        <p:spPr/>
        <p:txBody>
          <a:bodyPr/>
          <a:lstStyle/>
          <a:p>
            <a:fld id="{D420D0A5-1AA4-4280-936A-8669868632FD}" type="slidenum">
              <a:rPr lang="en-US" smtClean="0"/>
              <a:t>‹#›</a:t>
            </a:fld>
            <a:endParaRPr lang="en-US"/>
          </a:p>
        </p:txBody>
      </p:sp>
    </p:spTree>
    <p:extLst>
      <p:ext uri="{BB962C8B-B14F-4D97-AF65-F5344CB8AC3E}">
        <p14:creationId xmlns:p14="http://schemas.microsoft.com/office/powerpoint/2010/main" val="3213258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ALT-STYLE-BLU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C5267-FA52-4EE3-BAF4-37F513E861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48602B-B0B8-408E-BD59-563B35B5FF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AB56C7-723D-44DB-8A43-D53B12218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6C0E6-A01C-41CD-88A7-27852EB6378C}"/>
              </a:ext>
            </a:extLst>
          </p:cNvPr>
          <p:cNvSpPr>
            <a:spLocks noGrp="1"/>
          </p:cNvSpPr>
          <p:nvPr>
            <p:ph type="dt" sz="half" idx="10"/>
          </p:nvPr>
        </p:nvSpPr>
        <p:spPr/>
        <p:txBody>
          <a:bodyPr/>
          <a:lstStyle/>
          <a:p>
            <a:fld id="{1C932683-EBF8-4661-9CCF-3986EDC5F8FA}" type="datetime1">
              <a:rPr lang="en-US" smtClean="0"/>
              <a:t>10/27/2022</a:t>
            </a:fld>
            <a:endParaRPr lang="en-US"/>
          </a:p>
        </p:txBody>
      </p:sp>
      <p:sp>
        <p:nvSpPr>
          <p:cNvPr id="6" name="Footer Placeholder 5">
            <a:extLst>
              <a:ext uri="{FF2B5EF4-FFF2-40B4-BE49-F238E27FC236}">
                <a16:creationId xmlns:a16="http://schemas.microsoft.com/office/drawing/2014/main" id="{64F46B7A-F7EF-48B6-A6CA-D853988850A6}"/>
              </a:ext>
            </a:extLst>
          </p:cNvPr>
          <p:cNvSpPr>
            <a:spLocks noGrp="1"/>
          </p:cNvSpPr>
          <p:nvPr>
            <p:ph type="ftr" sz="quarter" idx="11"/>
          </p:nvPr>
        </p:nvSpPr>
        <p:spPr/>
        <p:txBody>
          <a:bodyPr/>
          <a:lstStyle/>
          <a:p>
            <a:r>
              <a:rPr lang="en-US"/>
              <a:t>Strategic Planning and Program Management</a:t>
            </a:r>
          </a:p>
        </p:txBody>
      </p:sp>
      <p:sp>
        <p:nvSpPr>
          <p:cNvPr id="7" name="Slide Number Placeholder 6">
            <a:extLst>
              <a:ext uri="{FF2B5EF4-FFF2-40B4-BE49-F238E27FC236}">
                <a16:creationId xmlns:a16="http://schemas.microsoft.com/office/drawing/2014/main" id="{4195D15B-7B6F-4C0F-8B86-DF2346A1B312}"/>
              </a:ext>
            </a:extLst>
          </p:cNvPr>
          <p:cNvSpPr>
            <a:spLocks noGrp="1"/>
          </p:cNvSpPr>
          <p:nvPr>
            <p:ph type="sldNum" sz="quarter" idx="12"/>
          </p:nvPr>
        </p:nvSpPr>
        <p:spPr/>
        <p:txBody>
          <a:bodyPr/>
          <a:lstStyle/>
          <a:p>
            <a:fld id="{D420D0A5-1AA4-4280-936A-8669868632FD}" type="slidenum">
              <a:rPr lang="en-US" smtClean="0"/>
              <a:t>‹#›</a:t>
            </a:fld>
            <a:endParaRPr lang="en-US"/>
          </a:p>
        </p:txBody>
      </p:sp>
    </p:spTree>
    <p:extLst>
      <p:ext uri="{BB962C8B-B14F-4D97-AF65-F5344CB8AC3E}">
        <p14:creationId xmlns:p14="http://schemas.microsoft.com/office/powerpoint/2010/main" val="588390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ALT-STYLE-WHIT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C5267-FA52-4EE3-BAF4-37F513E861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48602B-B0B8-408E-BD59-563B35B5FF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AB56C7-723D-44DB-8A43-D53B12218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6C0E6-A01C-41CD-88A7-27852EB6378C}"/>
              </a:ext>
            </a:extLst>
          </p:cNvPr>
          <p:cNvSpPr>
            <a:spLocks noGrp="1"/>
          </p:cNvSpPr>
          <p:nvPr>
            <p:ph type="dt" sz="half" idx="10"/>
          </p:nvPr>
        </p:nvSpPr>
        <p:spPr/>
        <p:txBody>
          <a:bodyPr/>
          <a:lstStyle/>
          <a:p>
            <a:fld id="{54759D18-390B-4ECE-A61D-DDF71555659A}" type="datetime1">
              <a:rPr lang="en-US" smtClean="0"/>
              <a:t>10/27/2022</a:t>
            </a:fld>
            <a:endParaRPr lang="en-US"/>
          </a:p>
        </p:txBody>
      </p:sp>
      <p:sp>
        <p:nvSpPr>
          <p:cNvPr id="6" name="Footer Placeholder 5">
            <a:extLst>
              <a:ext uri="{FF2B5EF4-FFF2-40B4-BE49-F238E27FC236}">
                <a16:creationId xmlns:a16="http://schemas.microsoft.com/office/drawing/2014/main" id="{64F46B7A-F7EF-48B6-A6CA-D853988850A6}"/>
              </a:ext>
            </a:extLst>
          </p:cNvPr>
          <p:cNvSpPr>
            <a:spLocks noGrp="1"/>
          </p:cNvSpPr>
          <p:nvPr>
            <p:ph type="ftr" sz="quarter" idx="11"/>
          </p:nvPr>
        </p:nvSpPr>
        <p:spPr/>
        <p:txBody>
          <a:bodyPr/>
          <a:lstStyle/>
          <a:p>
            <a:r>
              <a:rPr lang="en-US"/>
              <a:t>Strategic Planning and Program Management</a:t>
            </a:r>
          </a:p>
        </p:txBody>
      </p:sp>
      <p:sp>
        <p:nvSpPr>
          <p:cNvPr id="7" name="Slide Number Placeholder 6">
            <a:extLst>
              <a:ext uri="{FF2B5EF4-FFF2-40B4-BE49-F238E27FC236}">
                <a16:creationId xmlns:a16="http://schemas.microsoft.com/office/drawing/2014/main" id="{4195D15B-7B6F-4C0F-8B86-DF2346A1B312}"/>
              </a:ext>
            </a:extLst>
          </p:cNvPr>
          <p:cNvSpPr>
            <a:spLocks noGrp="1"/>
          </p:cNvSpPr>
          <p:nvPr>
            <p:ph type="sldNum" sz="quarter" idx="12"/>
          </p:nvPr>
        </p:nvSpPr>
        <p:spPr/>
        <p:txBody>
          <a:bodyPr/>
          <a:lstStyle/>
          <a:p>
            <a:fld id="{D420D0A5-1AA4-4280-936A-8669868632FD}" type="slidenum">
              <a:rPr lang="en-US" smtClean="0"/>
              <a:t>‹#›</a:t>
            </a:fld>
            <a:endParaRPr lang="en-US"/>
          </a:p>
        </p:txBody>
      </p:sp>
    </p:spTree>
    <p:extLst>
      <p:ext uri="{BB962C8B-B14F-4D97-AF65-F5344CB8AC3E}">
        <p14:creationId xmlns:p14="http://schemas.microsoft.com/office/powerpoint/2010/main" val="3948164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TITLE-PICTUR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C0A5E-759D-4A4A-8A9E-30D63BC9AD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7181EF-15C5-4199-9BAC-4C0CB898D8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D732CB-B4A5-41FD-93BE-452E836E37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7C64A4-F3C7-42BF-BFC2-A98E180A8C38}"/>
              </a:ext>
            </a:extLst>
          </p:cNvPr>
          <p:cNvSpPr>
            <a:spLocks noGrp="1"/>
          </p:cNvSpPr>
          <p:nvPr>
            <p:ph type="dt" sz="half" idx="10"/>
          </p:nvPr>
        </p:nvSpPr>
        <p:spPr/>
        <p:txBody>
          <a:bodyPr/>
          <a:lstStyle/>
          <a:p>
            <a:fld id="{63759BEF-2586-4ABB-B0C6-37CEC10C3ABF}" type="datetime1">
              <a:rPr lang="en-US" smtClean="0"/>
              <a:t>10/27/2022</a:t>
            </a:fld>
            <a:endParaRPr lang="en-US"/>
          </a:p>
        </p:txBody>
      </p:sp>
      <p:sp>
        <p:nvSpPr>
          <p:cNvPr id="6" name="Footer Placeholder 5">
            <a:extLst>
              <a:ext uri="{FF2B5EF4-FFF2-40B4-BE49-F238E27FC236}">
                <a16:creationId xmlns:a16="http://schemas.microsoft.com/office/drawing/2014/main" id="{90E57618-E04D-4008-BFFB-05170FD62691}"/>
              </a:ext>
            </a:extLst>
          </p:cNvPr>
          <p:cNvSpPr>
            <a:spLocks noGrp="1"/>
          </p:cNvSpPr>
          <p:nvPr>
            <p:ph type="ftr" sz="quarter" idx="11"/>
          </p:nvPr>
        </p:nvSpPr>
        <p:spPr/>
        <p:txBody>
          <a:bodyPr/>
          <a:lstStyle/>
          <a:p>
            <a:r>
              <a:rPr lang="en-US"/>
              <a:t>Strategic Planning and Program Management</a:t>
            </a:r>
          </a:p>
        </p:txBody>
      </p:sp>
      <p:sp>
        <p:nvSpPr>
          <p:cNvPr id="7" name="Slide Number Placeholder 6">
            <a:extLst>
              <a:ext uri="{FF2B5EF4-FFF2-40B4-BE49-F238E27FC236}">
                <a16:creationId xmlns:a16="http://schemas.microsoft.com/office/drawing/2014/main" id="{E7F3A6CC-13CC-4B3B-9E4F-CC1DF9E83AF3}"/>
              </a:ext>
            </a:extLst>
          </p:cNvPr>
          <p:cNvSpPr>
            <a:spLocks noGrp="1"/>
          </p:cNvSpPr>
          <p:nvPr>
            <p:ph type="sldNum" sz="quarter" idx="12"/>
          </p:nvPr>
        </p:nvSpPr>
        <p:spPr/>
        <p:txBody>
          <a:bodyPr/>
          <a:lstStyle/>
          <a:p>
            <a:fld id="{D420D0A5-1AA4-4280-936A-8669868632FD}" type="slidenum">
              <a:rPr lang="en-US" smtClean="0"/>
              <a:t>‹#›</a:t>
            </a:fld>
            <a:endParaRPr lang="en-US"/>
          </a:p>
        </p:txBody>
      </p:sp>
    </p:spTree>
    <p:extLst>
      <p:ext uri="{BB962C8B-B14F-4D97-AF65-F5344CB8AC3E}">
        <p14:creationId xmlns:p14="http://schemas.microsoft.com/office/powerpoint/2010/main" val="2128409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TITLE-PICTURE-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C0A5E-759D-4A4A-8A9E-30D63BC9AD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7181EF-15C5-4199-9BAC-4C0CB898D8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D732CB-B4A5-41FD-93BE-452E836E37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7C64A4-F3C7-42BF-BFC2-A98E180A8C38}"/>
              </a:ext>
            </a:extLst>
          </p:cNvPr>
          <p:cNvSpPr>
            <a:spLocks noGrp="1"/>
          </p:cNvSpPr>
          <p:nvPr>
            <p:ph type="dt" sz="half" idx="10"/>
          </p:nvPr>
        </p:nvSpPr>
        <p:spPr/>
        <p:txBody>
          <a:bodyPr/>
          <a:lstStyle/>
          <a:p>
            <a:fld id="{0EF6ACFE-6686-4C2D-AE23-A90ACA31F03F}" type="datetime1">
              <a:rPr lang="en-US" smtClean="0"/>
              <a:t>10/27/2022</a:t>
            </a:fld>
            <a:endParaRPr lang="en-US"/>
          </a:p>
        </p:txBody>
      </p:sp>
      <p:sp>
        <p:nvSpPr>
          <p:cNvPr id="6" name="Footer Placeholder 5">
            <a:extLst>
              <a:ext uri="{FF2B5EF4-FFF2-40B4-BE49-F238E27FC236}">
                <a16:creationId xmlns:a16="http://schemas.microsoft.com/office/drawing/2014/main" id="{90E57618-E04D-4008-BFFB-05170FD62691}"/>
              </a:ext>
            </a:extLst>
          </p:cNvPr>
          <p:cNvSpPr>
            <a:spLocks noGrp="1"/>
          </p:cNvSpPr>
          <p:nvPr>
            <p:ph type="ftr" sz="quarter" idx="11"/>
          </p:nvPr>
        </p:nvSpPr>
        <p:spPr/>
        <p:txBody>
          <a:bodyPr/>
          <a:lstStyle/>
          <a:p>
            <a:r>
              <a:rPr lang="en-US"/>
              <a:t>Strategic Planning and Program Management</a:t>
            </a:r>
          </a:p>
        </p:txBody>
      </p:sp>
      <p:sp>
        <p:nvSpPr>
          <p:cNvPr id="7" name="Slide Number Placeholder 6">
            <a:extLst>
              <a:ext uri="{FF2B5EF4-FFF2-40B4-BE49-F238E27FC236}">
                <a16:creationId xmlns:a16="http://schemas.microsoft.com/office/drawing/2014/main" id="{E7F3A6CC-13CC-4B3B-9E4F-CC1DF9E83AF3}"/>
              </a:ext>
            </a:extLst>
          </p:cNvPr>
          <p:cNvSpPr>
            <a:spLocks noGrp="1"/>
          </p:cNvSpPr>
          <p:nvPr>
            <p:ph type="sldNum" sz="quarter" idx="12"/>
          </p:nvPr>
        </p:nvSpPr>
        <p:spPr/>
        <p:txBody>
          <a:bodyPr/>
          <a:lstStyle/>
          <a:p>
            <a:fld id="{D420D0A5-1AA4-4280-936A-8669868632FD}" type="slidenum">
              <a:rPr lang="en-US" smtClean="0"/>
              <a:t>‹#›</a:t>
            </a:fld>
            <a:endParaRPr lang="en-US"/>
          </a:p>
        </p:txBody>
      </p:sp>
    </p:spTree>
    <p:extLst>
      <p:ext uri="{BB962C8B-B14F-4D97-AF65-F5344CB8AC3E}">
        <p14:creationId xmlns:p14="http://schemas.microsoft.com/office/powerpoint/2010/main" val="1904288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7BE98-B149-4FFD-A19D-9657C7649D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BDA19F-4FE1-4445-93DC-8F3CA895E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0062B4-D710-484A-8D8E-032AA14C4668}"/>
              </a:ext>
            </a:extLst>
          </p:cNvPr>
          <p:cNvSpPr>
            <a:spLocks noGrp="1"/>
          </p:cNvSpPr>
          <p:nvPr>
            <p:ph type="dt" sz="half" idx="10"/>
          </p:nvPr>
        </p:nvSpPr>
        <p:spPr/>
        <p:txBody>
          <a:bodyPr/>
          <a:lstStyle/>
          <a:p>
            <a:fld id="{0F0F6701-5E63-49E4-836D-0CEE897F7260}" type="datetime1">
              <a:rPr lang="en-US" smtClean="0"/>
              <a:t>10/27/2022</a:t>
            </a:fld>
            <a:endParaRPr lang="en-US"/>
          </a:p>
        </p:txBody>
      </p:sp>
      <p:sp>
        <p:nvSpPr>
          <p:cNvPr id="5" name="Footer Placeholder 4">
            <a:extLst>
              <a:ext uri="{FF2B5EF4-FFF2-40B4-BE49-F238E27FC236}">
                <a16:creationId xmlns:a16="http://schemas.microsoft.com/office/drawing/2014/main" id="{827B25E8-570F-4458-98B3-4676BB04006C}"/>
              </a:ext>
            </a:extLst>
          </p:cNvPr>
          <p:cNvSpPr>
            <a:spLocks noGrp="1"/>
          </p:cNvSpPr>
          <p:nvPr>
            <p:ph type="ftr" sz="quarter" idx="11"/>
          </p:nvPr>
        </p:nvSpPr>
        <p:spPr/>
        <p:txBody>
          <a:bodyPr/>
          <a:lstStyle/>
          <a:p>
            <a:r>
              <a:rPr lang="en-US"/>
              <a:t>Strategic Planning and Program Management</a:t>
            </a:r>
          </a:p>
        </p:txBody>
      </p:sp>
      <p:sp>
        <p:nvSpPr>
          <p:cNvPr id="6" name="Slide Number Placeholder 5">
            <a:extLst>
              <a:ext uri="{FF2B5EF4-FFF2-40B4-BE49-F238E27FC236}">
                <a16:creationId xmlns:a16="http://schemas.microsoft.com/office/drawing/2014/main" id="{47E0F746-5B20-405F-936A-914316C7230A}"/>
              </a:ext>
            </a:extLst>
          </p:cNvPr>
          <p:cNvSpPr>
            <a:spLocks noGrp="1"/>
          </p:cNvSpPr>
          <p:nvPr>
            <p:ph type="sldNum" sz="quarter" idx="12"/>
          </p:nvPr>
        </p:nvSpPr>
        <p:spPr/>
        <p:txBody>
          <a:bodyPr/>
          <a:lstStyle/>
          <a:p>
            <a:fld id="{D420D0A5-1AA4-4280-936A-8669868632FD}" type="slidenum">
              <a:rPr lang="en-US" smtClean="0"/>
              <a:t>‹#›</a:t>
            </a:fld>
            <a:endParaRPr lang="en-US"/>
          </a:p>
        </p:txBody>
      </p:sp>
    </p:spTree>
    <p:extLst>
      <p:ext uri="{BB962C8B-B14F-4D97-AF65-F5344CB8AC3E}">
        <p14:creationId xmlns:p14="http://schemas.microsoft.com/office/powerpoint/2010/main" val="2060228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91A472-39BD-48D7-98AB-7002031BB7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EE8447-CE10-49C2-8934-FCDD178242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BE2E21-D02C-4A48-870D-C428D24AD5FF}"/>
              </a:ext>
            </a:extLst>
          </p:cNvPr>
          <p:cNvSpPr>
            <a:spLocks noGrp="1"/>
          </p:cNvSpPr>
          <p:nvPr>
            <p:ph type="dt" sz="half" idx="10"/>
          </p:nvPr>
        </p:nvSpPr>
        <p:spPr/>
        <p:txBody>
          <a:bodyPr/>
          <a:lstStyle/>
          <a:p>
            <a:fld id="{9D82543E-439C-428A-B42D-AB09FFE563C3}" type="datetime1">
              <a:rPr lang="en-US" smtClean="0"/>
              <a:t>10/27/2022</a:t>
            </a:fld>
            <a:endParaRPr lang="en-US"/>
          </a:p>
        </p:txBody>
      </p:sp>
      <p:sp>
        <p:nvSpPr>
          <p:cNvPr id="5" name="Footer Placeholder 4">
            <a:extLst>
              <a:ext uri="{FF2B5EF4-FFF2-40B4-BE49-F238E27FC236}">
                <a16:creationId xmlns:a16="http://schemas.microsoft.com/office/drawing/2014/main" id="{26C18785-29F6-4442-86C4-D0AFCC1A644E}"/>
              </a:ext>
            </a:extLst>
          </p:cNvPr>
          <p:cNvSpPr>
            <a:spLocks noGrp="1"/>
          </p:cNvSpPr>
          <p:nvPr>
            <p:ph type="ftr" sz="quarter" idx="11"/>
          </p:nvPr>
        </p:nvSpPr>
        <p:spPr/>
        <p:txBody>
          <a:bodyPr/>
          <a:lstStyle/>
          <a:p>
            <a:r>
              <a:rPr lang="en-US"/>
              <a:t>Strategic Planning and Program Management</a:t>
            </a:r>
          </a:p>
        </p:txBody>
      </p:sp>
      <p:sp>
        <p:nvSpPr>
          <p:cNvPr id="6" name="Slide Number Placeholder 5">
            <a:extLst>
              <a:ext uri="{FF2B5EF4-FFF2-40B4-BE49-F238E27FC236}">
                <a16:creationId xmlns:a16="http://schemas.microsoft.com/office/drawing/2014/main" id="{9310F91E-421D-4C86-9629-DB9A182CDC32}"/>
              </a:ext>
            </a:extLst>
          </p:cNvPr>
          <p:cNvSpPr>
            <a:spLocks noGrp="1"/>
          </p:cNvSpPr>
          <p:nvPr>
            <p:ph type="sldNum" sz="quarter" idx="12"/>
          </p:nvPr>
        </p:nvSpPr>
        <p:spPr/>
        <p:txBody>
          <a:bodyPr/>
          <a:lstStyle/>
          <a:p>
            <a:fld id="{D420D0A5-1AA4-4280-936A-8669868632FD}" type="slidenum">
              <a:rPr lang="en-US" smtClean="0"/>
              <a:t>‹#›</a:t>
            </a:fld>
            <a:endParaRPr lang="en-US"/>
          </a:p>
        </p:txBody>
      </p:sp>
    </p:spTree>
    <p:extLst>
      <p:ext uri="{BB962C8B-B14F-4D97-AF65-F5344CB8AC3E}">
        <p14:creationId xmlns:p14="http://schemas.microsoft.com/office/powerpoint/2010/main" val="3020869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C9A91-7F7E-2DDF-F49A-CAF3D78C2C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26621E-FCAF-7A2B-A77F-EECF1F4F22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946981-DF9A-39F8-B645-A80DD18F140A}"/>
              </a:ext>
            </a:extLst>
          </p:cNvPr>
          <p:cNvSpPr>
            <a:spLocks noGrp="1"/>
          </p:cNvSpPr>
          <p:nvPr>
            <p:ph type="dt" sz="half" idx="10"/>
          </p:nvPr>
        </p:nvSpPr>
        <p:spPr/>
        <p:txBody>
          <a:bodyPr/>
          <a:lstStyle/>
          <a:p>
            <a:fld id="{53FA5A25-B667-4828-8B31-4ED7C4BCE1A9}" type="datetimeFigureOut">
              <a:rPr lang="en-US" smtClean="0"/>
              <a:t>10/27/2022</a:t>
            </a:fld>
            <a:endParaRPr lang="en-US"/>
          </a:p>
        </p:txBody>
      </p:sp>
      <p:sp>
        <p:nvSpPr>
          <p:cNvPr id="5" name="Footer Placeholder 4">
            <a:extLst>
              <a:ext uri="{FF2B5EF4-FFF2-40B4-BE49-F238E27FC236}">
                <a16:creationId xmlns:a16="http://schemas.microsoft.com/office/drawing/2014/main" id="{C5A3E2F7-9B38-8B43-517B-86E8FA4C63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FFFBBB-B236-ED3D-600B-2A85F00C1C46}"/>
              </a:ext>
            </a:extLst>
          </p:cNvPr>
          <p:cNvSpPr>
            <a:spLocks noGrp="1"/>
          </p:cNvSpPr>
          <p:nvPr>
            <p:ph type="sldNum" sz="quarter" idx="12"/>
          </p:nvPr>
        </p:nvSpPr>
        <p:spPr/>
        <p:txBody>
          <a:bodyPr/>
          <a:lstStyle/>
          <a:p>
            <a:fld id="{D4CCFDE1-6BDC-4990-81C4-E9411C74CA4D}" type="slidenum">
              <a:rPr lang="en-US" smtClean="0"/>
              <a:t>‹#›</a:t>
            </a:fld>
            <a:endParaRPr lang="en-US"/>
          </a:p>
        </p:txBody>
      </p:sp>
    </p:spTree>
    <p:extLst>
      <p:ext uri="{BB962C8B-B14F-4D97-AF65-F5344CB8AC3E}">
        <p14:creationId xmlns:p14="http://schemas.microsoft.com/office/powerpoint/2010/main" val="184308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2F755-19CD-44B8-46C8-99A60EFA2D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5759BE-BAA5-B34F-8F43-C054C98CF3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72D9DF-4EF0-F771-93E8-6925C39CCF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A474B4-8BD1-B981-9536-BEBF0B45F3F3}"/>
              </a:ext>
            </a:extLst>
          </p:cNvPr>
          <p:cNvSpPr>
            <a:spLocks noGrp="1"/>
          </p:cNvSpPr>
          <p:nvPr>
            <p:ph type="dt" sz="half" idx="10"/>
          </p:nvPr>
        </p:nvSpPr>
        <p:spPr/>
        <p:txBody>
          <a:bodyPr/>
          <a:lstStyle/>
          <a:p>
            <a:fld id="{53FA5A25-B667-4828-8B31-4ED7C4BCE1A9}" type="datetimeFigureOut">
              <a:rPr lang="en-US" smtClean="0"/>
              <a:t>10/27/2022</a:t>
            </a:fld>
            <a:endParaRPr lang="en-US"/>
          </a:p>
        </p:txBody>
      </p:sp>
      <p:sp>
        <p:nvSpPr>
          <p:cNvPr id="6" name="Footer Placeholder 5">
            <a:extLst>
              <a:ext uri="{FF2B5EF4-FFF2-40B4-BE49-F238E27FC236}">
                <a16:creationId xmlns:a16="http://schemas.microsoft.com/office/drawing/2014/main" id="{D09CD04B-7945-81A1-0E4F-0965B49636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965010-65DF-E731-CD3A-18934DD3CA6E}"/>
              </a:ext>
            </a:extLst>
          </p:cNvPr>
          <p:cNvSpPr>
            <a:spLocks noGrp="1"/>
          </p:cNvSpPr>
          <p:nvPr>
            <p:ph type="sldNum" sz="quarter" idx="12"/>
          </p:nvPr>
        </p:nvSpPr>
        <p:spPr/>
        <p:txBody>
          <a:bodyPr/>
          <a:lstStyle/>
          <a:p>
            <a:fld id="{D4CCFDE1-6BDC-4990-81C4-E9411C74CA4D}" type="slidenum">
              <a:rPr lang="en-US" smtClean="0"/>
              <a:t>‹#›</a:t>
            </a:fld>
            <a:endParaRPr lang="en-US"/>
          </a:p>
        </p:txBody>
      </p:sp>
    </p:spTree>
    <p:extLst>
      <p:ext uri="{BB962C8B-B14F-4D97-AF65-F5344CB8AC3E}">
        <p14:creationId xmlns:p14="http://schemas.microsoft.com/office/powerpoint/2010/main" val="2671130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3405C-D35F-C9F6-746B-28664C4813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670B7A-D855-55D6-9372-751ADF8E2D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6A9666-86DB-BFDC-0405-82E27F76D5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53D0DB-5291-4C31-B6F9-FC9DFFE91C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3A9C05-C8E8-707F-3C91-F519964BBF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D4C31C-B5F4-2A0B-1336-1C408537620E}"/>
              </a:ext>
            </a:extLst>
          </p:cNvPr>
          <p:cNvSpPr>
            <a:spLocks noGrp="1"/>
          </p:cNvSpPr>
          <p:nvPr>
            <p:ph type="dt" sz="half" idx="10"/>
          </p:nvPr>
        </p:nvSpPr>
        <p:spPr/>
        <p:txBody>
          <a:bodyPr/>
          <a:lstStyle/>
          <a:p>
            <a:fld id="{53FA5A25-B667-4828-8B31-4ED7C4BCE1A9}" type="datetimeFigureOut">
              <a:rPr lang="en-US" smtClean="0"/>
              <a:t>10/27/2022</a:t>
            </a:fld>
            <a:endParaRPr lang="en-US"/>
          </a:p>
        </p:txBody>
      </p:sp>
      <p:sp>
        <p:nvSpPr>
          <p:cNvPr id="8" name="Footer Placeholder 7">
            <a:extLst>
              <a:ext uri="{FF2B5EF4-FFF2-40B4-BE49-F238E27FC236}">
                <a16:creationId xmlns:a16="http://schemas.microsoft.com/office/drawing/2014/main" id="{EDA6F02F-A51A-74CB-D1E6-0AE3F83E2A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003862-4893-54CC-1580-19983CCE33CA}"/>
              </a:ext>
            </a:extLst>
          </p:cNvPr>
          <p:cNvSpPr>
            <a:spLocks noGrp="1"/>
          </p:cNvSpPr>
          <p:nvPr>
            <p:ph type="sldNum" sz="quarter" idx="12"/>
          </p:nvPr>
        </p:nvSpPr>
        <p:spPr/>
        <p:txBody>
          <a:bodyPr/>
          <a:lstStyle/>
          <a:p>
            <a:fld id="{D4CCFDE1-6BDC-4990-81C4-E9411C74CA4D}" type="slidenum">
              <a:rPr lang="en-US" smtClean="0"/>
              <a:t>‹#›</a:t>
            </a:fld>
            <a:endParaRPr lang="en-US"/>
          </a:p>
        </p:txBody>
      </p:sp>
    </p:spTree>
    <p:extLst>
      <p:ext uri="{BB962C8B-B14F-4D97-AF65-F5344CB8AC3E}">
        <p14:creationId xmlns:p14="http://schemas.microsoft.com/office/powerpoint/2010/main" val="189489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977F7-378F-5D20-493E-23A2016D98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B69A8F-3D7E-9067-6EBB-3A3E79870373}"/>
              </a:ext>
            </a:extLst>
          </p:cNvPr>
          <p:cNvSpPr>
            <a:spLocks noGrp="1"/>
          </p:cNvSpPr>
          <p:nvPr>
            <p:ph type="dt" sz="half" idx="10"/>
          </p:nvPr>
        </p:nvSpPr>
        <p:spPr/>
        <p:txBody>
          <a:bodyPr/>
          <a:lstStyle/>
          <a:p>
            <a:fld id="{53FA5A25-B667-4828-8B31-4ED7C4BCE1A9}" type="datetimeFigureOut">
              <a:rPr lang="en-US" smtClean="0"/>
              <a:t>10/27/2022</a:t>
            </a:fld>
            <a:endParaRPr lang="en-US"/>
          </a:p>
        </p:txBody>
      </p:sp>
      <p:sp>
        <p:nvSpPr>
          <p:cNvPr id="4" name="Footer Placeholder 3">
            <a:extLst>
              <a:ext uri="{FF2B5EF4-FFF2-40B4-BE49-F238E27FC236}">
                <a16:creationId xmlns:a16="http://schemas.microsoft.com/office/drawing/2014/main" id="{7DE7D115-5D3F-DACC-D658-E0DE29ABAA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36A172-CC56-22BA-2477-388A4997D4DB}"/>
              </a:ext>
            </a:extLst>
          </p:cNvPr>
          <p:cNvSpPr>
            <a:spLocks noGrp="1"/>
          </p:cNvSpPr>
          <p:nvPr>
            <p:ph type="sldNum" sz="quarter" idx="12"/>
          </p:nvPr>
        </p:nvSpPr>
        <p:spPr/>
        <p:txBody>
          <a:bodyPr/>
          <a:lstStyle/>
          <a:p>
            <a:fld id="{D4CCFDE1-6BDC-4990-81C4-E9411C74CA4D}" type="slidenum">
              <a:rPr lang="en-US" smtClean="0"/>
              <a:t>‹#›</a:t>
            </a:fld>
            <a:endParaRPr lang="en-US"/>
          </a:p>
        </p:txBody>
      </p:sp>
    </p:spTree>
    <p:extLst>
      <p:ext uri="{BB962C8B-B14F-4D97-AF65-F5344CB8AC3E}">
        <p14:creationId xmlns:p14="http://schemas.microsoft.com/office/powerpoint/2010/main" val="254209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5CFCF3-A05F-BC9F-E4A7-62E1660CDBDD}"/>
              </a:ext>
            </a:extLst>
          </p:cNvPr>
          <p:cNvSpPr>
            <a:spLocks noGrp="1"/>
          </p:cNvSpPr>
          <p:nvPr>
            <p:ph type="dt" sz="half" idx="10"/>
          </p:nvPr>
        </p:nvSpPr>
        <p:spPr/>
        <p:txBody>
          <a:bodyPr/>
          <a:lstStyle/>
          <a:p>
            <a:fld id="{53FA5A25-B667-4828-8B31-4ED7C4BCE1A9}" type="datetimeFigureOut">
              <a:rPr lang="en-US" smtClean="0"/>
              <a:t>10/27/2022</a:t>
            </a:fld>
            <a:endParaRPr lang="en-US"/>
          </a:p>
        </p:txBody>
      </p:sp>
      <p:sp>
        <p:nvSpPr>
          <p:cNvPr id="3" name="Footer Placeholder 2">
            <a:extLst>
              <a:ext uri="{FF2B5EF4-FFF2-40B4-BE49-F238E27FC236}">
                <a16:creationId xmlns:a16="http://schemas.microsoft.com/office/drawing/2014/main" id="{5B71931A-C228-6ABB-4B8F-8B1712F268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7FCAC8-AE6E-60A3-6E09-6CC28F0A4F8F}"/>
              </a:ext>
            </a:extLst>
          </p:cNvPr>
          <p:cNvSpPr>
            <a:spLocks noGrp="1"/>
          </p:cNvSpPr>
          <p:nvPr>
            <p:ph type="sldNum" sz="quarter" idx="12"/>
          </p:nvPr>
        </p:nvSpPr>
        <p:spPr/>
        <p:txBody>
          <a:bodyPr/>
          <a:lstStyle/>
          <a:p>
            <a:fld id="{D4CCFDE1-6BDC-4990-81C4-E9411C74CA4D}" type="slidenum">
              <a:rPr lang="en-US" smtClean="0"/>
              <a:t>‹#›</a:t>
            </a:fld>
            <a:endParaRPr lang="en-US"/>
          </a:p>
        </p:txBody>
      </p:sp>
    </p:spTree>
    <p:extLst>
      <p:ext uri="{BB962C8B-B14F-4D97-AF65-F5344CB8AC3E}">
        <p14:creationId xmlns:p14="http://schemas.microsoft.com/office/powerpoint/2010/main" val="164375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BF9B5-40B8-FC72-A6B0-83F4CCF40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585706-4EFF-4B45-D20E-053457CA7B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1E876A-6B24-FE16-72BC-0456AF5BC6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E552AB-7C04-CEA0-731D-61B9BB4010CB}"/>
              </a:ext>
            </a:extLst>
          </p:cNvPr>
          <p:cNvSpPr>
            <a:spLocks noGrp="1"/>
          </p:cNvSpPr>
          <p:nvPr>
            <p:ph type="dt" sz="half" idx="10"/>
          </p:nvPr>
        </p:nvSpPr>
        <p:spPr/>
        <p:txBody>
          <a:bodyPr/>
          <a:lstStyle/>
          <a:p>
            <a:fld id="{53FA5A25-B667-4828-8B31-4ED7C4BCE1A9}" type="datetimeFigureOut">
              <a:rPr lang="en-US" smtClean="0"/>
              <a:t>10/27/2022</a:t>
            </a:fld>
            <a:endParaRPr lang="en-US"/>
          </a:p>
        </p:txBody>
      </p:sp>
      <p:sp>
        <p:nvSpPr>
          <p:cNvPr id="6" name="Footer Placeholder 5">
            <a:extLst>
              <a:ext uri="{FF2B5EF4-FFF2-40B4-BE49-F238E27FC236}">
                <a16:creationId xmlns:a16="http://schemas.microsoft.com/office/drawing/2014/main" id="{00B83B49-C16F-4ACD-A2E1-89F58CF4F6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2A2121-14E0-92A9-6CE2-D7BC5F9E885C}"/>
              </a:ext>
            </a:extLst>
          </p:cNvPr>
          <p:cNvSpPr>
            <a:spLocks noGrp="1"/>
          </p:cNvSpPr>
          <p:nvPr>
            <p:ph type="sldNum" sz="quarter" idx="12"/>
          </p:nvPr>
        </p:nvSpPr>
        <p:spPr/>
        <p:txBody>
          <a:bodyPr/>
          <a:lstStyle/>
          <a:p>
            <a:fld id="{D4CCFDE1-6BDC-4990-81C4-E9411C74CA4D}" type="slidenum">
              <a:rPr lang="en-US" smtClean="0"/>
              <a:t>‹#›</a:t>
            </a:fld>
            <a:endParaRPr lang="en-US"/>
          </a:p>
        </p:txBody>
      </p:sp>
    </p:spTree>
    <p:extLst>
      <p:ext uri="{BB962C8B-B14F-4D97-AF65-F5344CB8AC3E}">
        <p14:creationId xmlns:p14="http://schemas.microsoft.com/office/powerpoint/2010/main" val="3549541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10997-5B53-A1ED-2E41-92FF3F203C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156513-46EF-5458-E0EE-4B9BE10D02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C0416F-8496-EB0A-F1F3-3BBC2D819B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371574-2F04-8446-8454-C8E56E912747}"/>
              </a:ext>
            </a:extLst>
          </p:cNvPr>
          <p:cNvSpPr>
            <a:spLocks noGrp="1"/>
          </p:cNvSpPr>
          <p:nvPr>
            <p:ph type="dt" sz="half" idx="10"/>
          </p:nvPr>
        </p:nvSpPr>
        <p:spPr/>
        <p:txBody>
          <a:bodyPr/>
          <a:lstStyle/>
          <a:p>
            <a:fld id="{53FA5A25-B667-4828-8B31-4ED7C4BCE1A9}" type="datetimeFigureOut">
              <a:rPr lang="en-US" smtClean="0"/>
              <a:t>10/27/2022</a:t>
            </a:fld>
            <a:endParaRPr lang="en-US"/>
          </a:p>
        </p:txBody>
      </p:sp>
      <p:sp>
        <p:nvSpPr>
          <p:cNvPr id="6" name="Footer Placeholder 5">
            <a:extLst>
              <a:ext uri="{FF2B5EF4-FFF2-40B4-BE49-F238E27FC236}">
                <a16:creationId xmlns:a16="http://schemas.microsoft.com/office/drawing/2014/main" id="{C5C7E8C7-739F-B237-C65F-861291EFC8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5421DE-D9A9-DC5D-35A8-1D50CF6DD3E2}"/>
              </a:ext>
            </a:extLst>
          </p:cNvPr>
          <p:cNvSpPr>
            <a:spLocks noGrp="1"/>
          </p:cNvSpPr>
          <p:nvPr>
            <p:ph type="sldNum" sz="quarter" idx="12"/>
          </p:nvPr>
        </p:nvSpPr>
        <p:spPr/>
        <p:txBody>
          <a:bodyPr/>
          <a:lstStyle/>
          <a:p>
            <a:fld id="{D4CCFDE1-6BDC-4990-81C4-E9411C74CA4D}" type="slidenum">
              <a:rPr lang="en-US" smtClean="0"/>
              <a:t>‹#›</a:t>
            </a:fld>
            <a:endParaRPr lang="en-US"/>
          </a:p>
        </p:txBody>
      </p:sp>
    </p:spTree>
    <p:extLst>
      <p:ext uri="{BB962C8B-B14F-4D97-AF65-F5344CB8AC3E}">
        <p14:creationId xmlns:p14="http://schemas.microsoft.com/office/powerpoint/2010/main" val="1488734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E56906-AB64-9955-B518-C5B9364BA6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E394AF-0D5F-09AB-9B85-E6190BB53D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D27D7-D9E7-FB33-E0A2-E11FD2F4CC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FA5A25-B667-4828-8B31-4ED7C4BCE1A9}" type="datetimeFigureOut">
              <a:rPr lang="en-US" smtClean="0"/>
              <a:t>10/27/2022</a:t>
            </a:fld>
            <a:endParaRPr lang="en-US"/>
          </a:p>
        </p:txBody>
      </p:sp>
      <p:sp>
        <p:nvSpPr>
          <p:cNvPr id="5" name="Footer Placeholder 4">
            <a:extLst>
              <a:ext uri="{FF2B5EF4-FFF2-40B4-BE49-F238E27FC236}">
                <a16:creationId xmlns:a16="http://schemas.microsoft.com/office/drawing/2014/main" id="{95DD9356-BC97-1E54-7273-89C543A7C7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7A1190-F7AE-AD08-79F8-027AC42C9C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CFDE1-6BDC-4990-81C4-E9411C74CA4D}" type="slidenum">
              <a:rPr lang="en-US" smtClean="0"/>
              <a:t>‹#›</a:t>
            </a:fld>
            <a:endParaRPr lang="en-US"/>
          </a:p>
        </p:txBody>
      </p:sp>
    </p:spTree>
    <p:extLst>
      <p:ext uri="{BB962C8B-B14F-4D97-AF65-F5344CB8AC3E}">
        <p14:creationId xmlns:p14="http://schemas.microsoft.com/office/powerpoint/2010/main" val="2586555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70FDA1-7D20-4A0B-9893-B05216198D67}"/>
              </a:ext>
            </a:extLst>
          </p:cNvPr>
          <p:cNvSpPr>
            <a:spLocks noGrp="1"/>
          </p:cNvSpPr>
          <p:nvPr>
            <p:ph type="title"/>
          </p:nvPr>
        </p:nvSpPr>
        <p:spPr>
          <a:xfrm>
            <a:off x="838200" y="481896"/>
            <a:ext cx="10515600" cy="909022"/>
          </a:xfrm>
          <a:prstGeom prst="rect">
            <a:avLst/>
          </a:prstGeom>
          <a:no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34FC73-DB64-49FA-B1FB-944FD45467F1}"/>
              </a:ext>
            </a:extLst>
          </p:cNvPr>
          <p:cNvSpPr>
            <a:spLocks noGrp="1"/>
          </p:cNvSpPr>
          <p:nvPr>
            <p:ph type="body" idx="1"/>
          </p:nvPr>
        </p:nvSpPr>
        <p:spPr>
          <a:xfrm>
            <a:off x="838200" y="1532586"/>
            <a:ext cx="10515600" cy="46443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9B85E4-A286-4085-A1CD-D14C82A77FB0}"/>
              </a:ext>
            </a:extLst>
          </p:cNvPr>
          <p:cNvSpPr>
            <a:spLocks noGrp="1"/>
          </p:cNvSpPr>
          <p:nvPr>
            <p:ph type="dt" sz="half" idx="2"/>
          </p:nvPr>
        </p:nvSpPr>
        <p:spPr>
          <a:xfrm>
            <a:off x="8633350" y="6550436"/>
            <a:ext cx="778748" cy="128790"/>
          </a:xfrm>
          <a:prstGeom prst="rect">
            <a:avLst/>
          </a:prstGeom>
        </p:spPr>
        <p:txBody>
          <a:bodyPr vert="horz" lIns="0" tIns="0" rIns="0" bIns="0" rtlCol="0" anchor="ctr"/>
          <a:lstStyle>
            <a:lvl1pPr algn="ctr">
              <a:defRPr sz="1000">
                <a:solidFill>
                  <a:schemeClr val="tx1">
                    <a:tint val="75000"/>
                  </a:schemeClr>
                </a:solidFill>
              </a:defRPr>
            </a:lvl1pPr>
          </a:lstStyle>
          <a:p>
            <a:fld id="{C8DEFBB2-23FB-47F6-AF7B-9FA50205E273}" type="datetime1">
              <a:rPr lang="en-US" smtClean="0"/>
              <a:t>10/27/2022</a:t>
            </a:fld>
            <a:endParaRPr lang="en-US"/>
          </a:p>
        </p:txBody>
      </p:sp>
      <p:sp>
        <p:nvSpPr>
          <p:cNvPr id="5" name="Footer Placeholder 4">
            <a:extLst>
              <a:ext uri="{FF2B5EF4-FFF2-40B4-BE49-F238E27FC236}">
                <a16:creationId xmlns:a16="http://schemas.microsoft.com/office/drawing/2014/main" id="{D709E644-27BE-427E-BDCA-6B51DF3F9CD1}"/>
              </a:ext>
            </a:extLst>
          </p:cNvPr>
          <p:cNvSpPr>
            <a:spLocks noGrp="1"/>
          </p:cNvSpPr>
          <p:nvPr>
            <p:ph type="ftr" sz="quarter" idx="3"/>
          </p:nvPr>
        </p:nvSpPr>
        <p:spPr>
          <a:xfrm>
            <a:off x="464710" y="6325061"/>
            <a:ext cx="4796307" cy="147628"/>
          </a:xfrm>
          <a:prstGeom prst="rect">
            <a:avLst/>
          </a:prstGeom>
        </p:spPr>
        <p:txBody>
          <a:bodyPr vert="horz" lIns="0" tIns="0" rIns="0" bIns="0" rtlCol="0" anchor="ctr"/>
          <a:lstStyle>
            <a:lvl1pPr algn="l">
              <a:defRPr sz="1400">
                <a:solidFill>
                  <a:srgbClr val="09376B"/>
                </a:solidFill>
                <a:latin typeface="Tenorite" panose="00000500000000000000" pitchFamily="2" charset="0"/>
              </a:defRPr>
            </a:lvl1pPr>
          </a:lstStyle>
          <a:p>
            <a:r>
              <a:rPr lang="en-US"/>
              <a:t>Strategic Planning and Program Management</a:t>
            </a:r>
          </a:p>
        </p:txBody>
      </p:sp>
      <p:sp>
        <p:nvSpPr>
          <p:cNvPr id="6" name="Slide Number Placeholder 5">
            <a:extLst>
              <a:ext uri="{FF2B5EF4-FFF2-40B4-BE49-F238E27FC236}">
                <a16:creationId xmlns:a16="http://schemas.microsoft.com/office/drawing/2014/main" id="{0B97AB39-806D-4C44-85B1-78F8C5021C1B}"/>
              </a:ext>
            </a:extLst>
          </p:cNvPr>
          <p:cNvSpPr>
            <a:spLocks noGrp="1"/>
          </p:cNvSpPr>
          <p:nvPr>
            <p:ph type="sldNum" sz="quarter" idx="4"/>
          </p:nvPr>
        </p:nvSpPr>
        <p:spPr>
          <a:xfrm>
            <a:off x="5803542" y="6541017"/>
            <a:ext cx="584915" cy="147628"/>
          </a:xfrm>
          <a:prstGeom prst="rect">
            <a:avLst/>
          </a:prstGeom>
        </p:spPr>
        <p:txBody>
          <a:bodyPr vert="horz" lIns="0" tIns="0" rIns="0" bIns="0" rtlCol="0" anchor="ctr"/>
          <a:lstStyle>
            <a:lvl1pPr algn="ctr">
              <a:defRPr sz="1400">
                <a:solidFill>
                  <a:schemeClr val="tx1">
                    <a:tint val="75000"/>
                  </a:schemeClr>
                </a:solidFill>
                <a:latin typeface="Tenorite" panose="00000500000000000000" pitchFamily="2" charset="0"/>
              </a:defRPr>
            </a:lvl1pPr>
          </a:lstStyle>
          <a:p>
            <a:fld id="{D420D0A5-1AA4-4280-936A-8669868632FD}" type="slidenum">
              <a:rPr lang="en-US" smtClean="0"/>
              <a:pPr/>
              <a:t>‹#›</a:t>
            </a:fld>
            <a:endParaRPr lang="en-US"/>
          </a:p>
        </p:txBody>
      </p:sp>
    </p:spTree>
    <p:extLst>
      <p:ext uri="{BB962C8B-B14F-4D97-AF65-F5344CB8AC3E}">
        <p14:creationId xmlns:p14="http://schemas.microsoft.com/office/powerpoint/2010/main" val="437163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914400" rtl="0" eaLnBrk="1" latinLnBrk="0" hangingPunct="1">
        <a:lnSpc>
          <a:spcPct val="90000"/>
        </a:lnSpc>
        <a:spcBef>
          <a:spcPct val="0"/>
        </a:spcBef>
        <a:buNone/>
        <a:defRPr sz="4400" b="1" kern="1200">
          <a:solidFill>
            <a:srgbClr val="09376B"/>
          </a:solidFill>
          <a:latin typeface="Tenorite"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Background pattern&#10;&#10;Description automatically generated">
            <a:extLst>
              <a:ext uri="{FF2B5EF4-FFF2-40B4-BE49-F238E27FC236}">
                <a16:creationId xmlns:a16="http://schemas.microsoft.com/office/drawing/2014/main" id="{827BC654-2228-3897-CD30-756B8BF2DDF1}"/>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B7EF9836-F442-C4CB-95F7-454F617AA7BB}"/>
              </a:ext>
            </a:extLst>
          </p:cNvPr>
          <p:cNvSpPr txBox="1"/>
          <p:nvPr/>
        </p:nvSpPr>
        <p:spPr>
          <a:xfrm>
            <a:off x="1126466" y="2268867"/>
            <a:ext cx="994215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latin typeface="Tenorite"/>
                <a:ea typeface="+mj-ea"/>
                <a:cs typeface="+mj-cs"/>
              </a:rPr>
              <a:t>Draper Community Engagement</a:t>
            </a:r>
            <a:endParaRPr lang="en-US" dirty="0">
              <a:solidFill>
                <a:schemeClr val="bg1"/>
              </a:solidFill>
            </a:endParaRPr>
          </a:p>
        </p:txBody>
      </p:sp>
      <p:sp>
        <p:nvSpPr>
          <p:cNvPr id="7" name="TextBox 6">
            <a:extLst>
              <a:ext uri="{FF2B5EF4-FFF2-40B4-BE49-F238E27FC236}">
                <a16:creationId xmlns:a16="http://schemas.microsoft.com/office/drawing/2014/main" id="{90B52FA8-00E8-D24D-A700-00915423FF3D}"/>
              </a:ext>
            </a:extLst>
          </p:cNvPr>
          <p:cNvSpPr txBox="1"/>
          <p:nvPr/>
        </p:nvSpPr>
        <p:spPr>
          <a:xfrm>
            <a:off x="4297007" y="3425536"/>
            <a:ext cx="359070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solidFill>
                  <a:schemeClr val="bg1"/>
                </a:solidFill>
                <a:latin typeface="Tenorite"/>
                <a:ea typeface="+mj-ea"/>
                <a:cs typeface="+mj-cs"/>
              </a:rPr>
              <a:t>October 26 (in-person)</a:t>
            </a:r>
            <a:endParaRPr lang="en-US" sz="2400" dirty="0">
              <a:solidFill>
                <a:schemeClr val="bg1"/>
              </a:solidFill>
              <a:cs typeface="Calibri" panose="020F0502020204030204"/>
            </a:endParaRPr>
          </a:p>
        </p:txBody>
      </p:sp>
    </p:spTree>
    <p:extLst>
      <p:ext uri="{BB962C8B-B14F-4D97-AF65-F5344CB8AC3E}">
        <p14:creationId xmlns:p14="http://schemas.microsoft.com/office/powerpoint/2010/main" val="4137862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A994-53C6-A3DD-0E1A-4A3BADE6E33C}"/>
              </a:ext>
            </a:extLst>
          </p:cNvPr>
          <p:cNvSpPr>
            <a:spLocks noGrp="1"/>
          </p:cNvSpPr>
          <p:nvPr>
            <p:ph type="title"/>
          </p:nvPr>
        </p:nvSpPr>
        <p:spPr/>
        <p:txBody>
          <a:bodyPr/>
          <a:lstStyle/>
          <a:p>
            <a:r>
              <a:rPr lang="en-US">
                <a:latin typeface="Tenorite"/>
              </a:rPr>
              <a:t>Sara Holden Dog Park</a:t>
            </a:r>
            <a:endParaRPr lang="en-US"/>
          </a:p>
        </p:txBody>
      </p:sp>
      <p:sp>
        <p:nvSpPr>
          <p:cNvPr id="5" name="Slide Number Placeholder 4">
            <a:extLst>
              <a:ext uri="{FF2B5EF4-FFF2-40B4-BE49-F238E27FC236}">
                <a16:creationId xmlns:a16="http://schemas.microsoft.com/office/drawing/2014/main" id="{7A1B5C4D-D781-E817-C791-5DBD38322B9D}"/>
              </a:ext>
            </a:extLst>
          </p:cNvPr>
          <p:cNvSpPr>
            <a:spLocks noGrp="1"/>
          </p:cNvSpPr>
          <p:nvPr>
            <p:ph type="sldNum" sz="quarter" idx="12"/>
          </p:nvPr>
        </p:nvSpPr>
        <p:spPr/>
        <p:txBody>
          <a:bodyPr/>
          <a:lstStyle/>
          <a:p>
            <a:fld id="{D420D0A5-1AA4-4280-936A-8669868632FD}" type="slidenum">
              <a:rPr lang="en-US" smtClean="0"/>
              <a:t>10</a:t>
            </a:fld>
            <a:endParaRPr lang="en-US"/>
          </a:p>
        </p:txBody>
      </p:sp>
      <p:pic>
        <p:nvPicPr>
          <p:cNvPr id="6" name="Picture 6" descr="Map&#10;&#10;Description automatically generated">
            <a:extLst>
              <a:ext uri="{FF2B5EF4-FFF2-40B4-BE49-F238E27FC236}">
                <a16:creationId xmlns:a16="http://schemas.microsoft.com/office/drawing/2014/main" id="{00ACFB1F-D4D9-7510-CA24-8004F7B0BE04}"/>
              </a:ext>
            </a:extLst>
          </p:cNvPr>
          <p:cNvPicPr>
            <a:picLocks noGrp="1" noChangeAspect="1"/>
          </p:cNvPicPr>
          <p:nvPr>
            <p:ph idx="1"/>
          </p:nvPr>
        </p:nvPicPr>
        <p:blipFill rotWithShape="1">
          <a:blip r:embed="rId2"/>
          <a:srcRect l="2985" t="6895" r="2239"/>
          <a:stretch/>
        </p:blipFill>
        <p:spPr>
          <a:xfrm>
            <a:off x="2823587" y="1480985"/>
            <a:ext cx="6549023" cy="4820002"/>
          </a:xfrm>
        </p:spPr>
      </p:pic>
    </p:spTree>
    <p:extLst>
      <p:ext uri="{BB962C8B-B14F-4D97-AF65-F5344CB8AC3E}">
        <p14:creationId xmlns:p14="http://schemas.microsoft.com/office/powerpoint/2010/main" val="1710475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80AB0-6824-37ED-36F9-B5CF30D2C501}"/>
              </a:ext>
            </a:extLst>
          </p:cNvPr>
          <p:cNvSpPr>
            <a:spLocks noGrp="1"/>
          </p:cNvSpPr>
          <p:nvPr>
            <p:ph type="title"/>
          </p:nvPr>
        </p:nvSpPr>
        <p:spPr/>
        <p:txBody>
          <a:bodyPr/>
          <a:lstStyle/>
          <a:p>
            <a:r>
              <a:rPr lang="en-US" dirty="0">
                <a:latin typeface="Tenorite"/>
              </a:rPr>
              <a:t>Slope Stability Monitoring Program</a:t>
            </a:r>
            <a:endParaRPr lang="en-US" dirty="0"/>
          </a:p>
        </p:txBody>
      </p:sp>
      <p:sp>
        <p:nvSpPr>
          <p:cNvPr id="3" name="Content Placeholder 2">
            <a:extLst>
              <a:ext uri="{FF2B5EF4-FFF2-40B4-BE49-F238E27FC236}">
                <a16:creationId xmlns:a16="http://schemas.microsoft.com/office/drawing/2014/main" id="{59C3853B-5802-4E8F-460D-F973DF51F73C}"/>
              </a:ext>
            </a:extLst>
          </p:cNvPr>
          <p:cNvSpPr>
            <a:spLocks noGrp="1"/>
          </p:cNvSpPr>
          <p:nvPr>
            <p:ph idx="1"/>
          </p:nvPr>
        </p:nvSpPr>
        <p:spPr/>
        <p:txBody>
          <a:bodyPr vert="horz" lIns="91440" tIns="45720" rIns="91440" bIns="45720" rtlCol="0" anchor="t">
            <a:normAutofit/>
          </a:bodyPr>
          <a:lstStyle/>
          <a:p>
            <a:r>
              <a:rPr lang="en-US" dirty="0">
                <a:cs typeface="Arial"/>
              </a:rPr>
              <a:t>Slope stability monitoring is a region-wide program</a:t>
            </a:r>
          </a:p>
          <a:p>
            <a:r>
              <a:rPr lang="en-US" dirty="0">
                <a:cs typeface="Arial"/>
              </a:rPr>
              <a:t>Includes Draper and other areas around the region as needed</a:t>
            </a:r>
          </a:p>
          <a:p>
            <a:endParaRPr lang="en-US" dirty="0">
              <a:cs typeface="Arial"/>
            </a:endParaRPr>
          </a:p>
          <a:p>
            <a:pPr marL="0" indent="0">
              <a:buNone/>
            </a:pPr>
            <a:r>
              <a:rPr lang="en-US" b="1" dirty="0">
                <a:cs typeface="Arial"/>
              </a:rPr>
              <a:t>Where We Are Now:</a:t>
            </a:r>
          </a:p>
          <a:p>
            <a:r>
              <a:rPr lang="en-US" dirty="0">
                <a:cs typeface="Arial"/>
              </a:rPr>
              <a:t>Summer 2022 – Assessed Draper area to identify locations to place slope stability monitors</a:t>
            </a:r>
          </a:p>
          <a:p>
            <a:r>
              <a:rPr lang="en-US" dirty="0">
                <a:cs typeface="Arial"/>
              </a:rPr>
              <a:t>Consultant has drafted a plan for placing instrumentation – pending approval by RMWB</a:t>
            </a:r>
          </a:p>
          <a:p>
            <a:r>
              <a:rPr lang="en-US" dirty="0">
                <a:cs typeface="Arial"/>
              </a:rPr>
              <a:t>Instrumentation to be installed after plan is approved</a:t>
            </a:r>
          </a:p>
          <a:p>
            <a:r>
              <a:rPr lang="en-US" dirty="0">
                <a:cs typeface="Arial"/>
              </a:rPr>
              <a:t>Residents to be notified before installing on private property</a:t>
            </a:r>
          </a:p>
          <a:p>
            <a:pPr marL="0" indent="0">
              <a:buNone/>
            </a:pPr>
            <a:endParaRPr lang="en-US" dirty="0">
              <a:cs typeface="Arial"/>
            </a:endParaRPr>
          </a:p>
        </p:txBody>
      </p:sp>
      <p:sp>
        <p:nvSpPr>
          <p:cNvPr id="5" name="Slide Number Placeholder 4">
            <a:extLst>
              <a:ext uri="{FF2B5EF4-FFF2-40B4-BE49-F238E27FC236}">
                <a16:creationId xmlns:a16="http://schemas.microsoft.com/office/drawing/2014/main" id="{4722BF8D-8CFE-71FA-7CAC-EA93EFA393F3}"/>
              </a:ext>
            </a:extLst>
          </p:cNvPr>
          <p:cNvSpPr>
            <a:spLocks noGrp="1"/>
          </p:cNvSpPr>
          <p:nvPr>
            <p:ph type="sldNum" sz="quarter" idx="12"/>
          </p:nvPr>
        </p:nvSpPr>
        <p:spPr/>
        <p:txBody>
          <a:bodyPr/>
          <a:lstStyle/>
          <a:p>
            <a:fld id="{D420D0A5-1AA4-4280-936A-8669868632FD}" type="slidenum">
              <a:rPr lang="en-US" smtClean="0"/>
              <a:t>11</a:t>
            </a:fld>
            <a:endParaRPr lang="en-US"/>
          </a:p>
        </p:txBody>
      </p:sp>
    </p:spTree>
    <p:extLst>
      <p:ext uri="{BB962C8B-B14F-4D97-AF65-F5344CB8AC3E}">
        <p14:creationId xmlns:p14="http://schemas.microsoft.com/office/powerpoint/2010/main" val="1237801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F91AE8-F1F7-41EE-86A8-13DCC5DB3F1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20D0A5-1AA4-4280-936A-8669868632FD}" type="slidenum">
              <a:rPr kumimoji="0" lang="en-US" sz="1400" b="0" i="0" u="none" strike="noStrike" kern="1200" cap="none" spc="0" normalizeH="0" baseline="0" noProof="0" smtClean="0">
                <a:ln>
                  <a:noFill/>
                </a:ln>
                <a:solidFill>
                  <a:prstClr val="black">
                    <a:tint val="75000"/>
                  </a:prstClr>
                </a:solidFill>
                <a:effectLst/>
                <a:uLnTx/>
                <a:uFillTx/>
                <a:latin typeface="Tenorite" panose="00000500000000000000" pitchFamily="2"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a:ln>
                <a:noFill/>
              </a:ln>
              <a:solidFill>
                <a:prstClr val="black">
                  <a:tint val="75000"/>
                </a:prstClr>
              </a:solidFill>
              <a:effectLst/>
              <a:uLnTx/>
              <a:uFillTx/>
              <a:latin typeface="Tenorite" panose="00000500000000000000" pitchFamily="2" charset="0"/>
              <a:ea typeface="+mn-ea"/>
              <a:cs typeface="+mn-cs"/>
            </a:endParaRPr>
          </a:p>
        </p:txBody>
      </p:sp>
      <p:sp>
        <p:nvSpPr>
          <p:cNvPr id="7" name="Title 6">
            <a:extLst>
              <a:ext uri="{FF2B5EF4-FFF2-40B4-BE49-F238E27FC236}">
                <a16:creationId xmlns:a16="http://schemas.microsoft.com/office/drawing/2014/main" id="{C4032939-6E0D-15BC-F04B-EC9838648A14}"/>
              </a:ext>
            </a:extLst>
          </p:cNvPr>
          <p:cNvSpPr>
            <a:spLocks noGrp="1"/>
          </p:cNvSpPr>
          <p:nvPr>
            <p:ph type="title"/>
          </p:nvPr>
        </p:nvSpPr>
        <p:spPr>
          <a:xfrm>
            <a:off x="838199" y="668645"/>
            <a:ext cx="11092544" cy="701731"/>
          </a:xfrm>
        </p:spPr>
        <p:txBody>
          <a:bodyPr/>
          <a:lstStyle/>
          <a:p>
            <a:r>
              <a:rPr lang="en-US" dirty="0">
                <a:latin typeface="Tenorite"/>
              </a:rPr>
              <a:t>Draper Entrance Sign</a:t>
            </a:r>
            <a:endParaRPr lang="en-US" dirty="0"/>
          </a:p>
        </p:txBody>
      </p:sp>
      <p:sp>
        <p:nvSpPr>
          <p:cNvPr id="9" name="TextBox 8">
            <a:extLst>
              <a:ext uri="{FF2B5EF4-FFF2-40B4-BE49-F238E27FC236}">
                <a16:creationId xmlns:a16="http://schemas.microsoft.com/office/drawing/2014/main" id="{B163E876-287A-9F9A-C7D9-76F82B9C3238}"/>
              </a:ext>
            </a:extLst>
          </p:cNvPr>
          <p:cNvSpPr txBox="1"/>
          <p:nvPr/>
        </p:nvSpPr>
        <p:spPr>
          <a:xfrm>
            <a:off x="878429" y="1368483"/>
            <a:ext cx="9874976" cy="3046988"/>
          </a:xfrm>
          <a:prstGeom prst="rect">
            <a:avLst/>
          </a:prstGeom>
          <a:noFill/>
        </p:spPr>
        <p:txBody>
          <a:bodyPr wrap="square" lIns="91440" tIns="45720" rIns="91440" bIns="45720" rtlCol="0" anchor="t">
            <a:spAutoFit/>
          </a:bodyPr>
          <a:lstStyle/>
          <a:p>
            <a:pPr marL="342900" indent="-342900">
              <a:buFont typeface="Arial"/>
              <a:buChar char="•"/>
            </a:pPr>
            <a:r>
              <a:rPr lang="en-US" sz="2400" dirty="0">
                <a:solidFill>
                  <a:schemeClr val="tx1">
                    <a:lumMod val="75000"/>
                    <a:lumOff val="25000"/>
                  </a:schemeClr>
                </a:solidFill>
                <a:cs typeface="Arial"/>
              </a:rPr>
              <a:t>Draper was invited to share feedback on a </a:t>
            </a:r>
            <a:r>
              <a:rPr lang="en-US" sz="2400" b="1" dirty="0">
                <a:solidFill>
                  <a:schemeClr val="tx1">
                    <a:lumMod val="75000"/>
                    <a:lumOff val="25000"/>
                  </a:schemeClr>
                </a:solidFill>
                <a:cs typeface="Arial"/>
              </a:rPr>
              <a:t>preferred location</a:t>
            </a:r>
            <a:r>
              <a:rPr lang="en-US" sz="2400" dirty="0">
                <a:solidFill>
                  <a:schemeClr val="tx1">
                    <a:lumMod val="75000"/>
                    <a:lumOff val="25000"/>
                  </a:schemeClr>
                </a:solidFill>
                <a:cs typeface="Arial"/>
              </a:rPr>
              <a:t> for a new community sign and </a:t>
            </a:r>
            <a:r>
              <a:rPr lang="en-US" sz="2400" b="1" dirty="0">
                <a:solidFill>
                  <a:schemeClr val="tx1">
                    <a:lumMod val="75000"/>
                    <a:lumOff val="25000"/>
                  </a:schemeClr>
                </a:solidFill>
                <a:cs typeface="Arial"/>
              </a:rPr>
              <a:t>historical icon</a:t>
            </a:r>
            <a:r>
              <a:rPr lang="en-US" sz="2400" dirty="0">
                <a:solidFill>
                  <a:schemeClr val="tx1">
                    <a:lumMod val="75000"/>
                    <a:lumOff val="25000"/>
                  </a:schemeClr>
                </a:solidFill>
                <a:cs typeface="Arial"/>
              </a:rPr>
              <a:t>.</a:t>
            </a:r>
            <a:endParaRPr lang="en-US" dirty="0">
              <a:solidFill>
                <a:schemeClr val="tx1">
                  <a:lumMod val="75000"/>
                  <a:lumOff val="25000"/>
                </a:schemeClr>
              </a:solidFill>
            </a:endParaRPr>
          </a:p>
          <a:p>
            <a:pPr marL="342900" indent="-342900">
              <a:buFont typeface="Arial"/>
              <a:buChar char="•"/>
            </a:pPr>
            <a:r>
              <a:rPr lang="en-US" sz="2400" dirty="0">
                <a:solidFill>
                  <a:schemeClr val="tx1">
                    <a:lumMod val="75000"/>
                    <a:lumOff val="25000"/>
                  </a:schemeClr>
                </a:solidFill>
                <a:cs typeface="Arial"/>
              </a:rPr>
              <a:t>Engagement ran from August 10 – Sept 7</a:t>
            </a:r>
          </a:p>
          <a:p>
            <a:pPr marL="342900" indent="-342900">
              <a:buFont typeface="Arial"/>
              <a:buChar char="•"/>
            </a:pPr>
            <a:endParaRPr lang="en-US" sz="2400" dirty="0">
              <a:solidFill>
                <a:schemeClr val="tx1">
                  <a:lumMod val="75000"/>
                  <a:lumOff val="25000"/>
                </a:schemeClr>
              </a:solidFill>
              <a:cs typeface="Arial"/>
            </a:endParaRPr>
          </a:p>
          <a:p>
            <a:pPr marL="285750" indent="-285750">
              <a:buFont typeface="Arial"/>
              <a:buChar char="•"/>
            </a:pPr>
            <a:endParaRPr lang="en-US" sz="2400">
              <a:solidFill>
                <a:srgbClr val="404040"/>
              </a:solidFill>
              <a:cs typeface="Arial"/>
            </a:endParaRPr>
          </a:p>
          <a:p>
            <a:endParaRPr lang="en-US">
              <a:solidFill>
                <a:srgbClr val="000000"/>
              </a:solidFill>
              <a:cs typeface="Arial"/>
            </a:endParaRPr>
          </a:p>
          <a:p>
            <a:endParaRPr lang="en-US">
              <a:cs typeface="Arial"/>
            </a:endParaRPr>
          </a:p>
          <a:p>
            <a:endParaRPr lang="en-US">
              <a:cs typeface="Arial"/>
            </a:endParaRPr>
          </a:p>
          <a:p>
            <a:endParaRPr lang="en-US">
              <a:cs typeface="Arial"/>
            </a:endParaRPr>
          </a:p>
        </p:txBody>
      </p:sp>
      <p:pic>
        <p:nvPicPr>
          <p:cNvPr id="2" name="Picture 2" descr="A screenshot of a video game&#10;&#10;Description automatically generated">
            <a:extLst>
              <a:ext uri="{FF2B5EF4-FFF2-40B4-BE49-F238E27FC236}">
                <a16:creationId xmlns:a16="http://schemas.microsoft.com/office/drawing/2014/main" id="{ADD4E41F-53DF-14A2-9C14-709892683D34}"/>
              </a:ext>
            </a:extLst>
          </p:cNvPr>
          <p:cNvPicPr>
            <a:picLocks noChangeAspect="1"/>
          </p:cNvPicPr>
          <p:nvPr/>
        </p:nvPicPr>
        <p:blipFill rotWithShape="1">
          <a:blip r:embed="rId3"/>
          <a:srcRect t="926" r="13696" b="-617"/>
          <a:stretch/>
        </p:blipFill>
        <p:spPr>
          <a:xfrm>
            <a:off x="7408428" y="2769498"/>
            <a:ext cx="4387658" cy="3078853"/>
          </a:xfrm>
          <a:prstGeom prst="rect">
            <a:avLst/>
          </a:prstGeom>
        </p:spPr>
      </p:pic>
      <p:sp>
        <p:nvSpPr>
          <p:cNvPr id="3" name="TextBox 2">
            <a:extLst>
              <a:ext uri="{FF2B5EF4-FFF2-40B4-BE49-F238E27FC236}">
                <a16:creationId xmlns:a16="http://schemas.microsoft.com/office/drawing/2014/main" id="{171B5A35-6F37-3684-D32A-8808856201FC}"/>
              </a:ext>
            </a:extLst>
          </p:cNvPr>
          <p:cNvSpPr txBox="1"/>
          <p:nvPr/>
        </p:nvSpPr>
        <p:spPr>
          <a:xfrm>
            <a:off x="874567" y="2892134"/>
            <a:ext cx="6589566"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Sans-Serif"/>
              <a:buChar char="•"/>
            </a:pPr>
            <a:r>
              <a:rPr lang="en-US" sz="2400" b="1" dirty="0">
                <a:solidFill>
                  <a:schemeClr val="tx1">
                    <a:lumMod val="75000"/>
                    <a:lumOff val="25000"/>
                  </a:schemeClr>
                </a:solidFill>
                <a:ea typeface="+mn-lt"/>
                <a:cs typeface="+mn-lt"/>
              </a:rPr>
              <a:t>Survey results:</a:t>
            </a:r>
            <a:r>
              <a:rPr lang="en-US" sz="2400" dirty="0">
                <a:solidFill>
                  <a:schemeClr val="tx1">
                    <a:lumMod val="75000"/>
                    <a:lumOff val="25000"/>
                  </a:schemeClr>
                </a:solidFill>
                <a:ea typeface="+mn-lt"/>
                <a:cs typeface="+mn-lt"/>
              </a:rPr>
              <a:t> </a:t>
            </a:r>
          </a:p>
          <a:p>
            <a:pPr marL="800100" lvl="1" indent="-342900">
              <a:buFont typeface="Arial,Sans-Serif"/>
              <a:buChar char="•"/>
            </a:pPr>
            <a:r>
              <a:rPr lang="en-US" sz="2400" b="1" dirty="0">
                <a:solidFill>
                  <a:schemeClr val="tx1">
                    <a:lumMod val="75000"/>
                    <a:lumOff val="25000"/>
                  </a:schemeClr>
                </a:solidFill>
                <a:ea typeface="+mn-lt"/>
                <a:cs typeface="+mn-lt"/>
              </a:rPr>
              <a:t>Location:</a:t>
            </a:r>
            <a:r>
              <a:rPr lang="en-US" sz="2400" dirty="0">
                <a:solidFill>
                  <a:schemeClr val="tx1">
                    <a:lumMod val="75000"/>
                    <a:lumOff val="25000"/>
                  </a:schemeClr>
                </a:solidFill>
                <a:ea typeface="+mn-lt"/>
                <a:cs typeface="+mn-lt"/>
              </a:rPr>
              <a:t> Before the entrance of Draper</a:t>
            </a:r>
          </a:p>
          <a:p>
            <a:pPr marL="1257300" lvl="2" indent="-342900">
              <a:buFont typeface="Arial,Sans-Serif"/>
              <a:buChar char="•"/>
            </a:pPr>
            <a:r>
              <a:rPr lang="en-US" sz="2400" i="1" dirty="0">
                <a:solidFill>
                  <a:schemeClr val="tx1">
                    <a:lumMod val="75000"/>
                    <a:lumOff val="25000"/>
                  </a:schemeClr>
                </a:solidFill>
                <a:ea typeface="+mn-lt"/>
                <a:cs typeface="+mn-lt"/>
              </a:rPr>
              <a:t>Due to current Reach 11 construction </a:t>
            </a:r>
            <a:endParaRPr lang="en-US" sz="2400" dirty="0">
              <a:solidFill>
                <a:schemeClr val="tx1">
                  <a:lumMod val="75000"/>
                  <a:lumOff val="25000"/>
                </a:schemeClr>
              </a:solidFill>
              <a:ea typeface="+mn-lt"/>
              <a:cs typeface="+mn-lt"/>
            </a:endParaRPr>
          </a:p>
          <a:p>
            <a:pPr lvl="2"/>
            <a:r>
              <a:rPr lang="en-US" sz="2400" i="1" dirty="0">
                <a:solidFill>
                  <a:schemeClr val="tx1">
                    <a:lumMod val="75000"/>
                    <a:lumOff val="25000"/>
                  </a:schemeClr>
                </a:solidFill>
                <a:ea typeface="+mn-lt"/>
                <a:cs typeface="+mn-lt"/>
              </a:rPr>
              <a:t>    installation is anticipated for 2024.</a:t>
            </a:r>
            <a:endParaRPr lang="en-US" sz="2400" dirty="0">
              <a:solidFill>
                <a:schemeClr val="tx1">
                  <a:lumMod val="75000"/>
                  <a:lumOff val="25000"/>
                </a:schemeClr>
              </a:solidFill>
              <a:ea typeface="+mn-lt"/>
              <a:cs typeface="+mn-lt"/>
            </a:endParaRPr>
          </a:p>
          <a:p>
            <a:pPr marL="800100" lvl="1" indent="-342900">
              <a:buFont typeface="Arial,Sans-Serif"/>
              <a:buChar char="•"/>
            </a:pPr>
            <a:r>
              <a:rPr lang="en-US" sz="2400" b="1" dirty="0">
                <a:solidFill>
                  <a:schemeClr val="tx1">
                    <a:lumMod val="75000"/>
                    <a:lumOff val="25000"/>
                  </a:schemeClr>
                </a:solidFill>
                <a:ea typeface="+mn-lt"/>
                <a:cs typeface="+mn-lt"/>
              </a:rPr>
              <a:t>Icon: </a:t>
            </a:r>
            <a:r>
              <a:rPr lang="en-US" sz="2400" dirty="0">
                <a:solidFill>
                  <a:schemeClr val="tx1">
                    <a:lumMod val="75000"/>
                    <a:lumOff val="25000"/>
                  </a:schemeClr>
                </a:solidFill>
                <a:ea typeface="+mn-lt"/>
                <a:cs typeface="+mn-lt"/>
              </a:rPr>
              <a:t>Train</a:t>
            </a:r>
          </a:p>
          <a:p>
            <a:pPr marL="342900" indent="-342900">
              <a:buFont typeface="Arial,Sans-Serif"/>
              <a:buChar char="•"/>
            </a:pPr>
            <a:r>
              <a:rPr lang="en-US" sz="2400" i="1" dirty="0">
                <a:solidFill>
                  <a:srgbClr val="404040"/>
                </a:solidFill>
                <a:ea typeface="+mn-lt"/>
                <a:cs typeface="+mn-lt"/>
              </a:rPr>
              <a:t>What We Heard Report</a:t>
            </a:r>
            <a:r>
              <a:rPr lang="en-US" sz="2400" dirty="0">
                <a:solidFill>
                  <a:srgbClr val="404040"/>
                </a:solidFill>
                <a:ea typeface="+mn-lt"/>
                <a:cs typeface="+mn-lt"/>
              </a:rPr>
              <a:t> available online at</a:t>
            </a:r>
            <a:endParaRPr lang="en-US" sz="2400" dirty="0">
              <a:ea typeface="+mn-lt"/>
              <a:cs typeface="+mn-lt"/>
            </a:endParaRPr>
          </a:p>
          <a:p>
            <a:r>
              <a:rPr lang="en-US" sz="2400" dirty="0">
                <a:solidFill>
                  <a:srgbClr val="404040"/>
                </a:solidFill>
                <a:ea typeface="+mn-lt"/>
                <a:cs typeface="+mn-lt"/>
              </a:rPr>
              <a:t>    rmwb.ca/participate</a:t>
            </a:r>
            <a:endParaRPr lang="en-US" sz="2400" dirty="0">
              <a:ea typeface="+mn-lt"/>
              <a:cs typeface="+mn-lt"/>
            </a:endParaRPr>
          </a:p>
          <a:p>
            <a:pPr algn="l"/>
            <a:endParaRPr lang="en-US" dirty="0">
              <a:cs typeface="Arial"/>
            </a:endParaRPr>
          </a:p>
        </p:txBody>
      </p:sp>
    </p:spTree>
    <p:extLst>
      <p:ext uri="{BB962C8B-B14F-4D97-AF65-F5344CB8AC3E}">
        <p14:creationId xmlns:p14="http://schemas.microsoft.com/office/powerpoint/2010/main" val="4140858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BD507-BBE3-652A-09E7-6A0E95A1302F}"/>
              </a:ext>
            </a:extLst>
          </p:cNvPr>
          <p:cNvSpPr>
            <a:spLocks noGrp="1"/>
          </p:cNvSpPr>
          <p:nvPr>
            <p:ph type="title"/>
          </p:nvPr>
        </p:nvSpPr>
        <p:spPr/>
        <p:txBody>
          <a:bodyPr/>
          <a:lstStyle/>
          <a:p>
            <a:r>
              <a:rPr lang="en-US">
                <a:latin typeface="Tenorite"/>
              </a:rPr>
              <a:t>Trail Feasibility Study: Coming Soon </a:t>
            </a:r>
            <a:endParaRPr lang="en-US"/>
          </a:p>
        </p:txBody>
      </p:sp>
      <p:sp>
        <p:nvSpPr>
          <p:cNvPr id="3" name="Content Placeholder 2">
            <a:extLst>
              <a:ext uri="{FF2B5EF4-FFF2-40B4-BE49-F238E27FC236}">
                <a16:creationId xmlns:a16="http://schemas.microsoft.com/office/drawing/2014/main" id="{082C9097-30ED-DC26-75DC-9E5F9B0AE3DF}"/>
              </a:ext>
            </a:extLst>
          </p:cNvPr>
          <p:cNvSpPr>
            <a:spLocks noGrp="1"/>
          </p:cNvSpPr>
          <p:nvPr>
            <p:ph idx="1"/>
          </p:nvPr>
        </p:nvSpPr>
        <p:spPr>
          <a:xfrm>
            <a:off x="834254" y="1510883"/>
            <a:ext cx="10515600" cy="4237400"/>
          </a:xfrm>
        </p:spPr>
        <p:txBody>
          <a:bodyPr vert="horz" lIns="91440" tIns="45720" rIns="91440" bIns="45720" rtlCol="0" anchor="t">
            <a:normAutofit/>
          </a:bodyPr>
          <a:lstStyle/>
          <a:p>
            <a:r>
              <a:rPr lang="en-US" b="1" dirty="0">
                <a:ea typeface="+mn-lt"/>
                <a:cs typeface="+mn-lt"/>
              </a:rPr>
              <a:t>Timelines:</a:t>
            </a:r>
            <a:r>
              <a:rPr lang="en-US" dirty="0">
                <a:ea typeface="+mn-lt"/>
                <a:cs typeface="+mn-lt"/>
              </a:rPr>
              <a:t> Expected to begin in November.</a:t>
            </a:r>
          </a:p>
          <a:p>
            <a:r>
              <a:rPr lang="en-US" b="1" dirty="0">
                <a:ea typeface="+mn-lt"/>
                <a:cs typeface="+mn-lt"/>
              </a:rPr>
              <a:t>Consultant: </a:t>
            </a:r>
            <a:r>
              <a:rPr lang="en-US" dirty="0">
                <a:ea typeface="+mn-lt"/>
                <a:cs typeface="+mn-lt"/>
              </a:rPr>
              <a:t>EDS Group Inc - experienced with OHV Master Plan Update, and </a:t>
            </a:r>
            <a:r>
              <a:rPr lang="en-US" dirty="0" err="1">
                <a:ea typeface="+mn-lt"/>
                <a:cs typeface="+mn-lt"/>
              </a:rPr>
              <a:t>Abasand</a:t>
            </a:r>
            <a:r>
              <a:rPr lang="en-US" dirty="0">
                <a:ea typeface="+mn-lt"/>
                <a:cs typeface="+mn-lt"/>
              </a:rPr>
              <a:t> OHV Staging Area.</a:t>
            </a:r>
          </a:p>
          <a:p>
            <a:r>
              <a:rPr lang="en-US" b="1" dirty="0">
                <a:ea typeface="+mn-lt"/>
                <a:cs typeface="+mn-lt"/>
              </a:rPr>
              <a:t>Project Scope:</a:t>
            </a:r>
            <a:r>
              <a:rPr lang="en-US" dirty="0">
                <a:ea typeface="+mn-lt"/>
                <a:cs typeface="+mn-lt"/>
              </a:rPr>
              <a:t> Assessment of existing conditions for the Draper trail that currently connects </a:t>
            </a:r>
            <a:r>
              <a:rPr lang="en-US" dirty="0" err="1">
                <a:ea typeface="+mn-lt"/>
                <a:cs typeface="+mn-lt"/>
              </a:rPr>
              <a:t>Saprae</a:t>
            </a:r>
            <a:r>
              <a:rPr lang="en-US" dirty="0">
                <a:ea typeface="+mn-lt"/>
                <a:cs typeface="+mn-lt"/>
              </a:rPr>
              <a:t> Creek with the designated OHV staging area at the Tom Weber Boat Launch (approximately 15 km)</a:t>
            </a:r>
            <a:endParaRPr lang="en-US" dirty="0"/>
          </a:p>
          <a:p>
            <a:r>
              <a:rPr lang="en-US" b="1" dirty="0">
                <a:ea typeface="+mn-lt"/>
                <a:cs typeface="+mn-lt"/>
              </a:rPr>
              <a:t>Purpose:</a:t>
            </a:r>
            <a:r>
              <a:rPr lang="en-US" dirty="0">
                <a:ea typeface="+mn-lt"/>
                <a:cs typeface="+mn-lt"/>
              </a:rPr>
              <a:t> Understand the needs for this trail (perspectives from various users) and the vision for future use of the trail.</a:t>
            </a:r>
            <a:endParaRPr lang="en-US" dirty="0">
              <a:cs typeface="Arial"/>
            </a:endParaRPr>
          </a:p>
          <a:p>
            <a:r>
              <a:rPr lang="en-US" b="1" dirty="0">
                <a:cs typeface="Arial"/>
              </a:rPr>
              <a:t>Engagement Plan:</a:t>
            </a:r>
            <a:r>
              <a:rPr lang="en-US" dirty="0">
                <a:cs typeface="Arial"/>
              </a:rPr>
              <a:t> Includes getting feedback from area residents, OHV users, and trail enthusiasts.</a:t>
            </a:r>
          </a:p>
          <a:p>
            <a:pPr marL="0" indent="0">
              <a:buNone/>
            </a:pPr>
            <a:endParaRPr lang="en-US">
              <a:cs typeface="Arial"/>
            </a:endParaRPr>
          </a:p>
          <a:p>
            <a:endParaRPr lang="en-US">
              <a:cs typeface="Arial"/>
            </a:endParaRPr>
          </a:p>
          <a:p>
            <a:pPr marL="0" indent="0">
              <a:buNone/>
            </a:pPr>
            <a:endParaRPr lang="en-US">
              <a:cs typeface="Arial"/>
            </a:endParaRPr>
          </a:p>
        </p:txBody>
      </p:sp>
      <p:sp>
        <p:nvSpPr>
          <p:cNvPr id="5" name="Slide Number Placeholder 4">
            <a:extLst>
              <a:ext uri="{FF2B5EF4-FFF2-40B4-BE49-F238E27FC236}">
                <a16:creationId xmlns:a16="http://schemas.microsoft.com/office/drawing/2014/main" id="{FCADBDB9-0019-01BD-E431-E282B1AB0B4F}"/>
              </a:ext>
            </a:extLst>
          </p:cNvPr>
          <p:cNvSpPr>
            <a:spLocks noGrp="1"/>
          </p:cNvSpPr>
          <p:nvPr>
            <p:ph type="sldNum" sz="quarter" idx="12"/>
          </p:nvPr>
        </p:nvSpPr>
        <p:spPr/>
        <p:txBody>
          <a:bodyPr/>
          <a:lstStyle/>
          <a:p>
            <a:fld id="{D420D0A5-1AA4-4280-936A-8669868632FD}" type="slidenum">
              <a:rPr lang="en-US" smtClean="0"/>
              <a:t>13</a:t>
            </a:fld>
            <a:endParaRPr lang="en-US"/>
          </a:p>
        </p:txBody>
      </p:sp>
    </p:spTree>
    <p:extLst>
      <p:ext uri="{BB962C8B-B14F-4D97-AF65-F5344CB8AC3E}">
        <p14:creationId xmlns:p14="http://schemas.microsoft.com/office/powerpoint/2010/main" val="1200510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F91AE8-F1F7-41EE-86A8-13DCC5DB3F1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20D0A5-1AA4-4280-936A-8669868632FD}" type="slidenum">
              <a:rPr kumimoji="0" lang="en-US" sz="1400" b="0" i="0" u="none" strike="noStrike" kern="1200" cap="none" spc="0" normalizeH="0" baseline="0" noProof="0" smtClean="0">
                <a:ln>
                  <a:noFill/>
                </a:ln>
                <a:solidFill>
                  <a:prstClr val="black">
                    <a:tint val="75000"/>
                  </a:prstClr>
                </a:solidFill>
                <a:effectLst/>
                <a:uLnTx/>
                <a:uFillTx/>
                <a:latin typeface="Tenorite" panose="00000500000000000000" pitchFamily="2"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prstClr val="black">
                  <a:tint val="75000"/>
                </a:prstClr>
              </a:solidFill>
              <a:effectLst/>
              <a:uLnTx/>
              <a:uFillTx/>
              <a:latin typeface="Tenorite" panose="00000500000000000000" pitchFamily="2" charset="0"/>
              <a:ea typeface="+mn-ea"/>
              <a:cs typeface="+mn-cs"/>
            </a:endParaRPr>
          </a:p>
        </p:txBody>
      </p:sp>
      <p:sp>
        <p:nvSpPr>
          <p:cNvPr id="7" name="Title 6">
            <a:extLst>
              <a:ext uri="{FF2B5EF4-FFF2-40B4-BE49-F238E27FC236}">
                <a16:creationId xmlns:a16="http://schemas.microsoft.com/office/drawing/2014/main" id="{C4032939-6E0D-15BC-F04B-EC9838648A14}"/>
              </a:ext>
            </a:extLst>
          </p:cNvPr>
          <p:cNvSpPr>
            <a:spLocks noGrp="1"/>
          </p:cNvSpPr>
          <p:nvPr>
            <p:ph type="title"/>
          </p:nvPr>
        </p:nvSpPr>
        <p:spPr>
          <a:xfrm>
            <a:off x="838199" y="668645"/>
            <a:ext cx="11092544" cy="701731"/>
          </a:xfrm>
        </p:spPr>
        <p:txBody>
          <a:bodyPr/>
          <a:lstStyle/>
          <a:p>
            <a:r>
              <a:rPr lang="en-CA" dirty="0">
                <a:latin typeface="Tenorite"/>
              </a:rPr>
              <a:t>Municipal Development Plan (MDP) </a:t>
            </a:r>
            <a:endParaRPr lang="en-US" dirty="0"/>
          </a:p>
        </p:txBody>
      </p:sp>
      <p:sp>
        <p:nvSpPr>
          <p:cNvPr id="9" name="TextBox 8">
            <a:extLst>
              <a:ext uri="{FF2B5EF4-FFF2-40B4-BE49-F238E27FC236}">
                <a16:creationId xmlns:a16="http://schemas.microsoft.com/office/drawing/2014/main" id="{B163E876-287A-9F9A-C7D9-76F82B9C3238}"/>
              </a:ext>
            </a:extLst>
          </p:cNvPr>
          <p:cNvSpPr txBox="1"/>
          <p:nvPr/>
        </p:nvSpPr>
        <p:spPr>
          <a:xfrm>
            <a:off x="885215" y="1584960"/>
            <a:ext cx="9926930" cy="3908762"/>
          </a:xfrm>
          <a:prstGeom prst="rect">
            <a:avLst/>
          </a:prstGeom>
          <a:noFill/>
        </p:spPr>
        <p:txBody>
          <a:bodyPr wrap="square" lIns="91440" tIns="45720" rIns="91440" bIns="45720" rtlCol="0" anchor="t">
            <a:spAutoFit/>
          </a:bodyPr>
          <a:lstStyle/>
          <a:p>
            <a:pPr marL="342900" indent="-342900">
              <a:buFont typeface="Arial"/>
              <a:buChar char="•"/>
            </a:pPr>
            <a:r>
              <a:rPr lang="en-US" sz="2400" dirty="0">
                <a:solidFill>
                  <a:schemeClr val="tx1">
                    <a:lumMod val="65000"/>
                    <a:lumOff val="35000"/>
                  </a:schemeClr>
                </a:solidFill>
                <a:cs typeface="Arial"/>
              </a:rPr>
              <a:t>Administration is currently reviewing and considering feedback from the Phase 3 public engagement. </a:t>
            </a:r>
          </a:p>
          <a:p>
            <a:pPr marL="800100" lvl="1" indent="-342900">
              <a:buFont typeface="Arial"/>
              <a:buChar char="•"/>
            </a:pPr>
            <a:r>
              <a:rPr lang="en-US" sz="2400" dirty="0">
                <a:solidFill>
                  <a:schemeClr val="tx1">
                    <a:lumMod val="65000"/>
                    <a:lumOff val="35000"/>
                  </a:schemeClr>
                </a:solidFill>
                <a:cs typeface="Arial"/>
              </a:rPr>
              <a:t>This includes feedback from Draper residents.</a:t>
            </a:r>
          </a:p>
          <a:p>
            <a:pPr marL="342900" indent="-342900">
              <a:buFont typeface="Arial"/>
              <a:buChar char="•"/>
            </a:pPr>
            <a:endParaRPr lang="en-US" sz="2400" dirty="0">
              <a:solidFill>
                <a:schemeClr val="tx1">
                  <a:lumMod val="65000"/>
                  <a:lumOff val="35000"/>
                </a:schemeClr>
              </a:solidFill>
              <a:cs typeface="Arial"/>
            </a:endParaRPr>
          </a:p>
          <a:p>
            <a:pPr marL="342900" indent="-342900">
              <a:buFont typeface="Arial"/>
              <a:buChar char="•"/>
            </a:pPr>
            <a:r>
              <a:rPr lang="en-US" sz="2400" b="1" dirty="0">
                <a:solidFill>
                  <a:schemeClr val="tx1">
                    <a:lumMod val="65000"/>
                    <a:lumOff val="35000"/>
                  </a:schemeClr>
                </a:solidFill>
                <a:cs typeface="Arial"/>
              </a:rPr>
              <a:t>Next Steps:</a:t>
            </a:r>
          </a:p>
          <a:p>
            <a:pPr marL="800100" lvl="1" indent="-342900">
              <a:buFont typeface="Arial"/>
              <a:buChar char="•"/>
            </a:pPr>
            <a:r>
              <a:rPr lang="en-US" sz="2400" dirty="0">
                <a:solidFill>
                  <a:schemeClr val="tx1">
                    <a:lumMod val="65000"/>
                    <a:lumOff val="35000"/>
                  </a:schemeClr>
                </a:solidFill>
                <a:cs typeface="Arial"/>
              </a:rPr>
              <a:t>Finalize the draft plan</a:t>
            </a:r>
          </a:p>
          <a:p>
            <a:pPr marL="800100" lvl="1" indent="-342900">
              <a:buFont typeface="Arial"/>
              <a:buChar char="•"/>
            </a:pPr>
            <a:r>
              <a:rPr lang="en-US" sz="2400" dirty="0">
                <a:solidFill>
                  <a:schemeClr val="tx1">
                    <a:lumMod val="65000"/>
                    <a:lumOff val="35000"/>
                  </a:schemeClr>
                </a:solidFill>
                <a:cs typeface="Arial"/>
              </a:rPr>
              <a:t>Present to Council for their consideration</a:t>
            </a:r>
            <a:endParaRPr lang="en-US" dirty="0">
              <a:solidFill>
                <a:schemeClr val="tx1">
                  <a:lumMod val="65000"/>
                  <a:lumOff val="35000"/>
                </a:schemeClr>
              </a:solidFill>
              <a:cs typeface="Arial"/>
            </a:endParaRPr>
          </a:p>
          <a:p>
            <a:pPr marL="800100" lvl="1" indent="-342900">
              <a:buFont typeface="Arial"/>
              <a:buChar char="•"/>
            </a:pPr>
            <a:r>
              <a:rPr lang="en-US" sz="2400" dirty="0">
                <a:solidFill>
                  <a:schemeClr val="tx1">
                    <a:lumMod val="65000"/>
                    <a:lumOff val="35000"/>
                  </a:schemeClr>
                </a:solidFill>
                <a:cs typeface="Arial"/>
              </a:rPr>
              <a:t>Timelines for the public hearing process for the final MDP will be shared publicly when available.</a:t>
            </a:r>
            <a:endParaRPr lang="en-US">
              <a:solidFill>
                <a:schemeClr val="tx1">
                  <a:lumMod val="65000"/>
                  <a:lumOff val="35000"/>
                </a:schemeClr>
              </a:solidFill>
              <a:cs typeface="Arial" panose="020B0604020202020204"/>
            </a:endParaRPr>
          </a:p>
          <a:p>
            <a:endParaRPr lang="en-US" sz="3200" dirty="0">
              <a:solidFill>
                <a:schemeClr val="tx1">
                  <a:lumMod val="65000"/>
                  <a:lumOff val="35000"/>
                </a:schemeClr>
              </a:solidFill>
              <a:cs typeface="Arial"/>
            </a:endParaRPr>
          </a:p>
        </p:txBody>
      </p:sp>
    </p:spTree>
    <p:extLst>
      <p:ext uri="{BB962C8B-B14F-4D97-AF65-F5344CB8AC3E}">
        <p14:creationId xmlns:p14="http://schemas.microsoft.com/office/powerpoint/2010/main" val="3304948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F91AE8-F1F7-41EE-86A8-13DCC5DB3F1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20D0A5-1AA4-4280-936A-8669868632FD}" type="slidenum">
              <a:rPr kumimoji="0" lang="en-US" sz="1400" b="0" i="0" u="none" strike="noStrike" kern="1200" cap="none" spc="0" normalizeH="0" baseline="0" noProof="0" smtClean="0">
                <a:ln>
                  <a:noFill/>
                </a:ln>
                <a:solidFill>
                  <a:prstClr val="black">
                    <a:tint val="75000"/>
                  </a:prstClr>
                </a:solidFill>
                <a:effectLst/>
                <a:uLnTx/>
                <a:uFillTx/>
                <a:latin typeface="Tenorite" panose="00000500000000000000" pitchFamily="2"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prstClr val="black">
                  <a:tint val="75000"/>
                </a:prstClr>
              </a:solidFill>
              <a:effectLst/>
              <a:uLnTx/>
              <a:uFillTx/>
              <a:latin typeface="Tenorite" panose="00000500000000000000" pitchFamily="2" charset="0"/>
              <a:ea typeface="+mn-ea"/>
              <a:cs typeface="+mn-cs"/>
            </a:endParaRPr>
          </a:p>
        </p:txBody>
      </p:sp>
      <p:sp>
        <p:nvSpPr>
          <p:cNvPr id="7" name="Title 6">
            <a:extLst>
              <a:ext uri="{FF2B5EF4-FFF2-40B4-BE49-F238E27FC236}">
                <a16:creationId xmlns:a16="http://schemas.microsoft.com/office/drawing/2014/main" id="{C4032939-6E0D-15BC-F04B-EC9838648A14}"/>
              </a:ext>
            </a:extLst>
          </p:cNvPr>
          <p:cNvSpPr>
            <a:spLocks noGrp="1"/>
          </p:cNvSpPr>
          <p:nvPr>
            <p:ph type="title"/>
          </p:nvPr>
        </p:nvSpPr>
        <p:spPr>
          <a:xfrm>
            <a:off x="838199" y="668645"/>
            <a:ext cx="11092544" cy="701731"/>
          </a:xfrm>
        </p:spPr>
        <p:txBody>
          <a:bodyPr/>
          <a:lstStyle/>
          <a:p>
            <a:r>
              <a:rPr lang="en-CA" dirty="0">
                <a:latin typeface="Tenorite"/>
              </a:rPr>
              <a:t>Council Chambers Tour &amp; Indigenous Art</a:t>
            </a:r>
            <a:endParaRPr lang="en-CA" dirty="0"/>
          </a:p>
        </p:txBody>
      </p:sp>
      <p:sp>
        <p:nvSpPr>
          <p:cNvPr id="9" name="TextBox 8">
            <a:extLst>
              <a:ext uri="{FF2B5EF4-FFF2-40B4-BE49-F238E27FC236}">
                <a16:creationId xmlns:a16="http://schemas.microsoft.com/office/drawing/2014/main" id="{B163E876-287A-9F9A-C7D9-76F82B9C3238}"/>
              </a:ext>
            </a:extLst>
          </p:cNvPr>
          <p:cNvSpPr txBox="1"/>
          <p:nvPr/>
        </p:nvSpPr>
        <p:spPr>
          <a:xfrm>
            <a:off x="1052483" y="1361936"/>
            <a:ext cx="9638857" cy="3046988"/>
          </a:xfrm>
          <a:prstGeom prst="rect">
            <a:avLst/>
          </a:prstGeom>
          <a:noFill/>
        </p:spPr>
        <p:txBody>
          <a:bodyPr wrap="square" lIns="91440" tIns="45720" rIns="91440" bIns="45720" rtlCol="0" anchor="t">
            <a:spAutoFit/>
          </a:bodyPr>
          <a:lstStyle/>
          <a:p>
            <a:pPr>
              <a:lnSpc>
                <a:spcPct val="150000"/>
              </a:lnSpc>
            </a:pPr>
            <a:r>
              <a:rPr lang="en-US" sz="2400" dirty="0">
                <a:cs typeface="Arial"/>
              </a:rPr>
              <a:t>Have you been in Council Chambers since it was renovated?</a:t>
            </a:r>
            <a:endParaRPr lang="en-US" dirty="0"/>
          </a:p>
          <a:p>
            <a:pPr>
              <a:lnSpc>
                <a:spcPct val="150000"/>
              </a:lnSpc>
            </a:pPr>
            <a:r>
              <a:rPr lang="en-US" sz="2400" dirty="0">
                <a:cs typeface="Arial"/>
              </a:rPr>
              <a:t>Have you seen the Indigenous Art in Council Chambers?</a:t>
            </a:r>
          </a:p>
          <a:p>
            <a:endParaRPr lang="en-US" sz="2400" dirty="0">
              <a:solidFill>
                <a:schemeClr val="tx1">
                  <a:lumMod val="65000"/>
                  <a:lumOff val="35000"/>
                </a:schemeClr>
              </a:solidFill>
              <a:cs typeface="Arial"/>
            </a:endParaRPr>
          </a:p>
          <a:p>
            <a:endParaRPr lang="en-US" sz="2400" dirty="0">
              <a:solidFill>
                <a:schemeClr val="tx1">
                  <a:lumMod val="65000"/>
                  <a:lumOff val="35000"/>
                </a:schemeClr>
              </a:solidFill>
              <a:cs typeface="Arial"/>
            </a:endParaRPr>
          </a:p>
          <a:p>
            <a:endParaRPr lang="en-US" sz="2400" dirty="0">
              <a:solidFill>
                <a:schemeClr val="tx1">
                  <a:lumMod val="65000"/>
                  <a:lumOff val="35000"/>
                </a:schemeClr>
              </a:solidFill>
              <a:cs typeface="Arial"/>
            </a:endParaRPr>
          </a:p>
          <a:p>
            <a:pPr marL="342900" indent="-342900">
              <a:buFont typeface="Arial"/>
              <a:buChar char="•"/>
            </a:pPr>
            <a:endParaRPr lang="en-US" sz="2400" dirty="0">
              <a:solidFill>
                <a:schemeClr val="tx1">
                  <a:lumMod val="65000"/>
                  <a:lumOff val="35000"/>
                </a:schemeClr>
              </a:solidFill>
              <a:cs typeface="Arial"/>
            </a:endParaRPr>
          </a:p>
          <a:p>
            <a:pPr marL="342900" indent="-342900">
              <a:buFont typeface="Arial"/>
              <a:buChar char="•"/>
            </a:pPr>
            <a:endParaRPr lang="en-US" sz="2400" b="1" dirty="0">
              <a:solidFill>
                <a:schemeClr val="tx1">
                  <a:lumMod val="65000"/>
                  <a:lumOff val="35000"/>
                </a:schemeClr>
              </a:solidFill>
              <a:cs typeface="Arial"/>
            </a:endParaRPr>
          </a:p>
        </p:txBody>
      </p:sp>
      <p:pic>
        <p:nvPicPr>
          <p:cNvPr id="2" name="Picture 2" descr="A picture containing calendar&#10;&#10;Description automatically generated">
            <a:extLst>
              <a:ext uri="{FF2B5EF4-FFF2-40B4-BE49-F238E27FC236}">
                <a16:creationId xmlns:a16="http://schemas.microsoft.com/office/drawing/2014/main" id="{52CF41C2-F2D3-8877-D6B6-ED602D97A007}"/>
              </a:ext>
            </a:extLst>
          </p:cNvPr>
          <p:cNvPicPr>
            <a:picLocks noChangeAspect="1"/>
          </p:cNvPicPr>
          <p:nvPr/>
        </p:nvPicPr>
        <p:blipFill>
          <a:blip r:embed="rId3"/>
          <a:stretch>
            <a:fillRect/>
          </a:stretch>
        </p:blipFill>
        <p:spPr>
          <a:xfrm>
            <a:off x="5871412" y="2692398"/>
            <a:ext cx="5754030" cy="3083793"/>
          </a:xfrm>
          <a:prstGeom prst="rect">
            <a:avLst/>
          </a:prstGeom>
        </p:spPr>
      </p:pic>
      <p:sp>
        <p:nvSpPr>
          <p:cNvPr id="3" name="TextBox 2">
            <a:extLst>
              <a:ext uri="{FF2B5EF4-FFF2-40B4-BE49-F238E27FC236}">
                <a16:creationId xmlns:a16="http://schemas.microsoft.com/office/drawing/2014/main" id="{361B2C78-7115-A32D-3366-79D20C4CA042}"/>
              </a:ext>
            </a:extLst>
          </p:cNvPr>
          <p:cNvSpPr txBox="1"/>
          <p:nvPr/>
        </p:nvSpPr>
        <p:spPr>
          <a:xfrm>
            <a:off x="1050073" y="3113048"/>
            <a:ext cx="4637049" cy="22006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a:ea typeface="+mn-lt"/>
                <a:cs typeface="+mn-lt"/>
              </a:rPr>
              <a:t>Council </a:t>
            </a:r>
            <a:r>
              <a:rPr lang="en-US" sz="2400" dirty="0">
                <a:ea typeface="+mn-lt"/>
                <a:cs typeface="+mn-lt"/>
              </a:rPr>
              <a:t>Chambers will be opened for those wishing to visit the new Chambers and the Indigenous artwork.</a:t>
            </a:r>
          </a:p>
          <a:p>
            <a:endParaRPr lang="en-US" dirty="0">
              <a:ea typeface="+mn-lt"/>
              <a:cs typeface="+mn-lt"/>
            </a:endParaRPr>
          </a:p>
          <a:p>
            <a:pPr algn="l"/>
            <a:endParaRPr lang="en-US" dirty="0">
              <a:cs typeface="Arial"/>
            </a:endParaRPr>
          </a:p>
        </p:txBody>
      </p:sp>
    </p:spTree>
    <p:extLst>
      <p:ext uri="{BB962C8B-B14F-4D97-AF65-F5344CB8AC3E}">
        <p14:creationId xmlns:p14="http://schemas.microsoft.com/office/powerpoint/2010/main" val="585176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D1BCB-E362-F0BF-49D0-B8FB1F0CC427}"/>
              </a:ext>
            </a:extLst>
          </p:cNvPr>
          <p:cNvSpPr>
            <a:spLocks noGrp="1"/>
          </p:cNvSpPr>
          <p:nvPr>
            <p:ph type="title"/>
          </p:nvPr>
        </p:nvSpPr>
        <p:spPr>
          <a:xfrm>
            <a:off x="838199" y="660416"/>
            <a:ext cx="10515599" cy="1376176"/>
          </a:xfrm>
        </p:spPr>
        <p:txBody>
          <a:bodyPr/>
          <a:lstStyle/>
          <a:p>
            <a:r>
              <a:rPr lang="en-US" dirty="0">
                <a:latin typeface="Tenorite"/>
              </a:rPr>
              <a:t>Participate Wood Buffalo: rmwb.ca/participate</a:t>
            </a:r>
            <a:endParaRPr lang="en-US" dirty="0"/>
          </a:p>
        </p:txBody>
      </p:sp>
      <p:sp>
        <p:nvSpPr>
          <p:cNvPr id="5" name="Slide Number Placeholder 4">
            <a:extLst>
              <a:ext uri="{FF2B5EF4-FFF2-40B4-BE49-F238E27FC236}">
                <a16:creationId xmlns:a16="http://schemas.microsoft.com/office/drawing/2014/main" id="{DF13E31C-8873-8398-7AAA-9970D7F39E5A}"/>
              </a:ext>
            </a:extLst>
          </p:cNvPr>
          <p:cNvSpPr>
            <a:spLocks noGrp="1"/>
          </p:cNvSpPr>
          <p:nvPr>
            <p:ph type="sldNum" sz="quarter" idx="12"/>
          </p:nvPr>
        </p:nvSpPr>
        <p:spPr/>
        <p:txBody>
          <a:bodyPr/>
          <a:lstStyle/>
          <a:p>
            <a:fld id="{D420D0A5-1AA4-4280-936A-8669868632FD}" type="slidenum">
              <a:rPr lang="en-US" smtClean="0"/>
              <a:t>16</a:t>
            </a:fld>
            <a:endParaRPr lang="en-US"/>
          </a:p>
        </p:txBody>
      </p:sp>
      <p:pic>
        <p:nvPicPr>
          <p:cNvPr id="7" name="Picture 7" descr="Graphical user interface, website&#10;&#10;Description automatically generated">
            <a:extLst>
              <a:ext uri="{FF2B5EF4-FFF2-40B4-BE49-F238E27FC236}">
                <a16:creationId xmlns:a16="http://schemas.microsoft.com/office/drawing/2014/main" id="{52923331-07D9-3C86-39B6-D530A76C54C3}"/>
              </a:ext>
            </a:extLst>
          </p:cNvPr>
          <p:cNvPicPr>
            <a:picLocks noGrp="1" noChangeAspect="1"/>
          </p:cNvPicPr>
          <p:nvPr>
            <p:ph idx="1"/>
          </p:nvPr>
        </p:nvPicPr>
        <p:blipFill>
          <a:blip r:embed="rId2"/>
          <a:stretch>
            <a:fillRect/>
          </a:stretch>
        </p:blipFill>
        <p:spPr>
          <a:xfrm>
            <a:off x="1979082" y="1978634"/>
            <a:ext cx="8233837" cy="4198329"/>
          </a:xfrm>
        </p:spPr>
      </p:pic>
    </p:spTree>
    <p:extLst>
      <p:ext uri="{BB962C8B-B14F-4D97-AF65-F5344CB8AC3E}">
        <p14:creationId xmlns:p14="http://schemas.microsoft.com/office/powerpoint/2010/main" val="936017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D1BCB-E362-F0BF-49D0-B8FB1F0CC427}"/>
              </a:ext>
            </a:extLst>
          </p:cNvPr>
          <p:cNvSpPr>
            <a:spLocks noGrp="1"/>
          </p:cNvSpPr>
          <p:nvPr>
            <p:ph type="title"/>
          </p:nvPr>
        </p:nvSpPr>
        <p:spPr/>
        <p:txBody>
          <a:bodyPr/>
          <a:lstStyle/>
          <a:p>
            <a:r>
              <a:rPr lang="en-US">
                <a:latin typeface="Tenorite"/>
              </a:rPr>
              <a:t>Participate Wood Buffalo</a:t>
            </a:r>
            <a:endParaRPr lang="en-US"/>
          </a:p>
        </p:txBody>
      </p:sp>
      <p:pic>
        <p:nvPicPr>
          <p:cNvPr id="6" name="Picture 6" descr="Graphical user interface, website&#10;&#10;Description automatically generated">
            <a:extLst>
              <a:ext uri="{FF2B5EF4-FFF2-40B4-BE49-F238E27FC236}">
                <a16:creationId xmlns:a16="http://schemas.microsoft.com/office/drawing/2014/main" id="{88141236-809B-1B9D-C1E7-088C1DB262C1}"/>
              </a:ext>
            </a:extLst>
          </p:cNvPr>
          <p:cNvPicPr>
            <a:picLocks noGrp="1" noChangeAspect="1"/>
          </p:cNvPicPr>
          <p:nvPr>
            <p:ph idx="1"/>
          </p:nvPr>
        </p:nvPicPr>
        <p:blipFill>
          <a:blip r:embed="rId2"/>
          <a:stretch>
            <a:fillRect/>
          </a:stretch>
        </p:blipFill>
        <p:spPr>
          <a:xfrm>
            <a:off x="1318280" y="1532586"/>
            <a:ext cx="9555441" cy="4644377"/>
          </a:xfrm>
        </p:spPr>
      </p:pic>
      <p:sp>
        <p:nvSpPr>
          <p:cNvPr id="5" name="Slide Number Placeholder 4">
            <a:extLst>
              <a:ext uri="{FF2B5EF4-FFF2-40B4-BE49-F238E27FC236}">
                <a16:creationId xmlns:a16="http://schemas.microsoft.com/office/drawing/2014/main" id="{DF13E31C-8873-8398-7AAA-9970D7F39E5A}"/>
              </a:ext>
            </a:extLst>
          </p:cNvPr>
          <p:cNvSpPr>
            <a:spLocks noGrp="1"/>
          </p:cNvSpPr>
          <p:nvPr>
            <p:ph type="sldNum" sz="quarter" idx="12"/>
          </p:nvPr>
        </p:nvSpPr>
        <p:spPr/>
        <p:txBody>
          <a:bodyPr/>
          <a:lstStyle/>
          <a:p>
            <a:fld id="{D420D0A5-1AA4-4280-936A-8669868632FD}" type="slidenum">
              <a:rPr lang="en-US" smtClean="0"/>
              <a:t>17</a:t>
            </a:fld>
            <a:endParaRPr lang="en-US"/>
          </a:p>
        </p:txBody>
      </p:sp>
    </p:spTree>
    <p:extLst>
      <p:ext uri="{BB962C8B-B14F-4D97-AF65-F5344CB8AC3E}">
        <p14:creationId xmlns:p14="http://schemas.microsoft.com/office/powerpoint/2010/main" val="4290903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F91AE8-F1F7-41EE-86A8-13DCC5DB3F1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20D0A5-1AA4-4280-936A-8669868632FD}" type="slidenum">
              <a:rPr kumimoji="0" lang="en-US" sz="1400" b="0" i="0" u="none" strike="noStrike" kern="1200" cap="none" spc="0" normalizeH="0" baseline="0" noProof="0" smtClean="0">
                <a:ln>
                  <a:noFill/>
                </a:ln>
                <a:solidFill>
                  <a:prstClr val="black">
                    <a:tint val="75000"/>
                  </a:prstClr>
                </a:solidFill>
                <a:effectLst/>
                <a:uLnTx/>
                <a:uFillTx/>
                <a:latin typeface="Tenorite" panose="00000500000000000000" pitchFamily="2"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a:ln>
                <a:noFill/>
              </a:ln>
              <a:solidFill>
                <a:prstClr val="black">
                  <a:tint val="75000"/>
                </a:prstClr>
              </a:solidFill>
              <a:effectLst/>
              <a:uLnTx/>
              <a:uFillTx/>
              <a:latin typeface="Tenorite" panose="00000500000000000000" pitchFamily="2" charset="0"/>
              <a:ea typeface="+mn-ea"/>
              <a:cs typeface="+mn-cs"/>
            </a:endParaRPr>
          </a:p>
        </p:txBody>
      </p:sp>
      <p:sp>
        <p:nvSpPr>
          <p:cNvPr id="7" name="Title 6">
            <a:extLst>
              <a:ext uri="{FF2B5EF4-FFF2-40B4-BE49-F238E27FC236}">
                <a16:creationId xmlns:a16="http://schemas.microsoft.com/office/drawing/2014/main" id="{C4032939-6E0D-15BC-F04B-EC9838648A14}"/>
              </a:ext>
            </a:extLst>
          </p:cNvPr>
          <p:cNvSpPr>
            <a:spLocks noGrp="1"/>
          </p:cNvSpPr>
          <p:nvPr>
            <p:ph type="title"/>
          </p:nvPr>
        </p:nvSpPr>
        <p:spPr>
          <a:xfrm>
            <a:off x="680048" y="668645"/>
            <a:ext cx="11092544" cy="701731"/>
          </a:xfrm>
        </p:spPr>
        <p:txBody>
          <a:bodyPr/>
          <a:lstStyle/>
          <a:p>
            <a:r>
              <a:rPr lang="en-US">
                <a:latin typeface="Tenorite"/>
              </a:rPr>
              <a:t>Engagement Feedback Survey </a:t>
            </a:r>
            <a:endParaRPr lang="en-US"/>
          </a:p>
        </p:txBody>
      </p:sp>
      <p:sp>
        <p:nvSpPr>
          <p:cNvPr id="9" name="TextBox 8">
            <a:extLst>
              <a:ext uri="{FF2B5EF4-FFF2-40B4-BE49-F238E27FC236}">
                <a16:creationId xmlns:a16="http://schemas.microsoft.com/office/drawing/2014/main" id="{B163E876-287A-9F9A-C7D9-76F82B9C3238}"/>
              </a:ext>
            </a:extLst>
          </p:cNvPr>
          <p:cNvSpPr txBox="1"/>
          <p:nvPr/>
        </p:nvSpPr>
        <p:spPr>
          <a:xfrm>
            <a:off x="679269" y="1584960"/>
            <a:ext cx="11303725" cy="4708981"/>
          </a:xfrm>
          <a:prstGeom prst="rect">
            <a:avLst/>
          </a:prstGeom>
          <a:noFill/>
        </p:spPr>
        <p:txBody>
          <a:bodyPr wrap="square" lIns="91440" tIns="45720" rIns="91440" bIns="45720" rtlCol="0" anchor="t">
            <a:spAutoFit/>
          </a:bodyPr>
          <a:lstStyle/>
          <a:p>
            <a:r>
              <a:rPr lang="en-US" sz="2400" b="1" dirty="0">
                <a:ea typeface="+mn-lt"/>
                <a:cs typeface="+mn-lt"/>
              </a:rPr>
              <a:t>Share your feedback on the Draper Engagement Series</a:t>
            </a:r>
          </a:p>
          <a:p>
            <a:endParaRPr lang="en-US" sz="2400" dirty="0">
              <a:ea typeface="+mn-lt"/>
              <a:cs typeface="+mn-lt"/>
            </a:endParaRPr>
          </a:p>
          <a:p>
            <a:r>
              <a:rPr lang="en-US" sz="2400" dirty="0">
                <a:ea typeface="+mn-lt"/>
                <a:cs typeface="+mn-lt"/>
              </a:rPr>
              <a:t>April – October 2022 (so far...)</a:t>
            </a:r>
          </a:p>
          <a:p>
            <a:endParaRPr lang="en-US" sz="2400" dirty="0">
              <a:ea typeface="+mn-lt"/>
              <a:cs typeface="+mn-lt"/>
            </a:endParaRPr>
          </a:p>
          <a:p>
            <a:pPr marL="342900" indent="-342900">
              <a:buFont typeface="Arial"/>
              <a:buChar char="•"/>
            </a:pPr>
            <a:r>
              <a:rPr lang="en-US" sz="2400" dirty="0">
                <a:ea typeface="+mn-lt"/>
                <a:cs typeface="+mn-lt"/>
              </a:rPr>
              <a:t>What kind of topics would you like to discuss at future meetings? </a:t>
            </a:r>
          </a:p>
          <a:p>
            <a:pPr marL="342900" indent="-342900">
              <a:buFont typeface="Arial"/>
              <a:buChar char="•"/>
            </a:pPr>
            <a:r>
              <a:rPr lang="en-US" sz="2400" dirty="0">
                <a:ea typeface="+mn-lt"/>
                <a:cs typeface="+mn-lt"/>
              </a:rPr>
              <a:t>Are you satisfied with the current meeting locations or meeting formats? </a:t>
            </a:r>
          </a:p>
          <a:p>
            <a:pPr marL="342900" indent="-342900">
              <a:buFont typeface="Arial"/>
              <a:buChar char="•"/>
            </a:pPr>
            <a:r>
              <a:rPr lang="en-US" sz="2400" dirty="0">
                <a:ea typeface="+mn-lt"/>
                <a:cs typeface="+mn-lt"/>
              </a:rPr>
              <a:t>Have found these meetings to be helpful and informative? </a:t>
            </a:r>
          </a:p>
          <a:p>
            <a:br>
              <a:rPr lang="en-US" sz="2400" dirty="0">
                <a:ea typeface="+mn-lt"/>
                <a:cs typeface="+mn-lt"/>
              </a:rPr>
            </a:br>
            <a:r>
              <a:rPr lang="en-US" sz="2400" b="1" dirty="0">
                <a:ea typeface="+mn-lt"/>
                <a:cs typeface="+mn-lt"/>
              </a:rPr>
              <a:t>The survey will be open until November 14, 2022. </a:t>
            </a:r>
            <a:endParaRPr lang="en-US" sz="2400" b="1" dirty="0">
              <a:cs typeface="Arial"/>
            </a:endParaRPr>
          </a:p>
          <a:p>
            <a:endParaRPr lang="en-US" sz="2400" i="1" dirty="0">
              <a:ea typeface="+mn-lt"/>
              <a:cs typeface="+mn-lt"/>
            </a:endParaRPr>
          </a:p>
          <a:p>
            <a:r>
              <a:rPr lang="en-US" sz="2400" i="1" dirty="0">
                <a:ea typeface="+mn-lt"/>
                <a:cs typeface="+mn-lt"/>
              </a:rPr>
              <a:t>Complete the survey today or visit: </a:t>
            </a:r>
            <a:r>
              <a:rPr lang="en-US" sz="2400" b="1" i="1" dirty="0">
                <a:ea typeface="+mn-lt"/>
                <a:cs typeface="+mn-lt"/>
              </a:rPr>
              <a:t>rmwb.ca/participate</a:t>
            </a:r>
            <a:r>
              <a:rPr lang="en-US" sz="2400" i="1" dirty="0">
                <a:ea typeface="+mn-lt"/>
                <a:cs typeface="+mn-lt"/>
              </a:rPr>
              <a:t> &gt;&gt; Draper page.</a:t>
            </a:r>
            <a:r>
              <a:rPr lang="en-US" sz="2400" dirty="0">
                <a:ea typeface="+mn-lt"/>
                <a:cs typeface="+mn-lt"/>
              </a:rPr>
              <a:t> </a:t>
            </a:r>
            <a:endParaRPr lang="en-US" sz="2400" dirty="0">
              <a:cs typeface="Arial"/>
            </a:endParaRPr>
          </a:p>
          <a:p>
            <a:endParaRPr lang="en-US">
              <a:cs typeface="Arial"/>
            </a:endParaRPr>
          </a:p>
          <a:p>
            <a:endParaRPr lang="en-US">
              <a:cs typeface="Arial"/>
            </a:endParaRPr>
          </a:p>
        </p:txBody>
      </p:sp>
      <p:pic>
        <p:nvPicPr>
          <p:cNvPr id="2" name="Picture 2">
            <a:extLst>
              <a:ext uri="{FF2B5EF4-FFF2-40B4-BE49-F238E27FC236}">
                <a16:creationId xmlns:a16="http://schemas.microsoft.com/office/drawing/2014/main" id="{436B021B-C3D7-4BF5-2880-64C033DF3C64}"/>
              </a:ext>
            </a:extLst>
          </p:cNvPr>
          <p:cNvPicPr>
            <a:picLocks noChangeAspect="1"/>
          </p:cNvPicPr>
          <p:nvPr/>
        </p:nvPicPr>
        <p:blipFill>
          <a:blip r:embed="rId3"/>
          <a:stretch>
            <a:fillRect/>
          </a:stretch>
        </p:blipFill>
        <p:spPr>
          <a:xfrm>
            <a:off x="9003824" y="1582255"/>
            <a:ext cx="2743200" cy="1335974"/>
          </a:xfrm>
          <a:prstGeom prst="rect">
            <a:avLst/>
          </a:prstGeom>
        </p:spPr>
      </p:pic>
    </p:spTree>
    <p:extLst>
      <p:ext uri="{BB962C8B-B14F-4D97-AF65-F5344CB8AC3E}">
        <p14:creationId xmlns:p14="http://schemas.microsoft.com/office/powerpoint/2010/main" val="1278979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F91AE8-F1F7-41EE-86A8-13DCC5DB3F1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20D0A5-1AA4-4280-936A-8669868632FD}" type="slidenum">
              <a:rPr kumimoji="0" lang="en-US" sz="1400" b="0" i="0" u="none" strike="noStrike" kern="1200" cap="none" spc="0" normalizeH="0" baseline="0" noProof="0" smtClean="0">
                <a:ln>
                  <a:noFill/>
                </a:ln>
                <a:solidFill>
                  <a:prstClr val="black">
                    <a:tint val="75000"/>
                  </a:prstClr>
                </a:solidFill>
                <a:effectLst/>
                <a:uLnTx/>
                <a:uFillTx/>
                <a:latin typeface="Tenorite" panose="00000500000000000000" pitchFamily="2"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a:ln>
                <a:noFill/>
              </a:ln>
              <a:solidFill>
                <a:prstClr val="black">
                  <a:tint val="75000"/>
                </a:prstClr>
              </a:solidFill>
              <a:effectLst/>
              <a:uLnTx/>
              <a:uFillTx/>
              <a:latin typeface="Tenorite" panose="00000500000000000000" pitchFamily="2" charset="0"/>
              <a:ea typeface="+mn-ea"/>
              <a:cs typeface="+mn-cs"/>
            </a:endParaRPr>
          </a:p>
        </p:txBody>
      </p:sp>
      <p:sp>
        <p:nvSpPr>
          <p:cNvPr id="7" name="Title 6">
            <a:extLst>
              <a:ext uri="{FF2B5EF4-FFF2-40B4-BE49-F238E27FC236}">
                <a16:creationId xmlns:a16="http://schemas.microsoft.com/office/drawing/2014/main" id="{C4032939-6E0D-15BC-F04B-EC9838648A14}"/>
              </a:ext>
            </a:extLst>
          </p:cNvPr>
          <p:cNvSpPr>
            <a:spLocks noGrp="1"/>
          </p:cNvSpPr>
          <p:nvPr>
            <p:ph type="title"/>
          </p:nvPr>
        </p:nvSpPr>
        <p:spPr>
          <a:xfrm>
            <a:off x="838199" y="668645"/>
            <a:ext cx="11092544" cy="701731"/>
          </a:xfrm>
        </p:spPr>
        <p:txBody>
          <a:bodyPr/>
          <a:lstStyle/>
          <a:p>
            <a:r>
              <a:rPr lang="en-US">
                <a:latin typeface="Tenorite"/>
              </a:rPr>
              <a:t>Upcoming Engagements </a:t>
            </a:r>
          </a:p>
        </p:txBody>
      </p:sp>
      <p:sp>
        <p:nvSpPr>
          <p:cNvPr id="9" name="TextBox 8">
            <a:extLst>
              <a:ext uri="{FF2B5EF4-FFF2-40B4-BE49-F238E27FC236}">
                <a16:creationId xmlns:a16="http://schemas.microsoft.com/office/drawing/2014/main" id="{B163E876-287A-9F9A-C7D9-76F82B9C3238}"/>
              </a:ext>
            </a:extLst>
          </p:cNvPr>
          <p:cNvSpPr txBox="1"/>
          <p:nvPr/>
        </p:nvSpPr>
        <p:spPr>
          <a:xfrm>
            <a:off x="838752" y="1417692"/>
            <a:ext cx="9260180" cy="3293209"/>
          </a:xfrm>
          <a:prstGeom prst="rect">
            <a:avLst/>
          </a:prstGeom>
          <a:noFill/>
        </p:spPr>
        <p:txBody>
          <a:bodyPr wrap="square" lIns="91440" tIns="45720" rIns="91440" bIns="45720" rtlCol="0" anchor="t">
            <a:spAutoFit/>
          </a:bodyPr>
          <a:lstStyle/>
          <a:p>
            <a:r>
              <a:rPr lang="en-US" sz="2600" dirty="0">
                <a:solidFill>
                  <a:schemeClr val="tx1">
                    <a:lumMod val="65000"/>
                    <a:lumOff val="35000"/>
                  </a:schemeClr>
                </a:solidFill>
              </a:rPr>
              <a:t>In the coming weeks, you can expect to be invited to share feedback on: </a:t>
            </a:r>
            <a:endParaRPr lang="en-US" sz="2600" dirty="0">
              <a:solidFill>
                <a:schemeClr val="tx1">
                  <a:lumMod val="65000"/>
                  <a:lumOff val="35000"/>
                </a:schemeClr>
              </a:solidFill>
              <a:cs typeface="Arial"/>
            </a:endParaRPr>
          </a:p>
          <a:p>
            <a:pPr marL="457200" indent="-457200">
              <a:buFont typeface="Arial"/>
              <a:buChar char="•"/>
            </a:pPr>
            <a:r>
              <a:rPr lang="en-US" sz="2600" dirty="0">
                <a:solidFill>
                  <a:schemeClr val="tx1">
                    <a:lumMod val="65000"/>
                    <a:lumOff val="35000"/>
                  </a:schemeClr>
                </a:solidFill>
                <a:cs typeface="Arial"/>
              </a:rPr>
              <a:t>Trail Feasibility Study</a:t>
            </a:r>
          </a:p>
          <a:p>
            <a:pPr marL="457200" indent="-457200">
              <a:buFont typeface="Arial"/>
              <a:buChar char="•"/>
            </a:pPr>
            <a:r>
              <a:rPr lang="en-US" sz="2600" dirty="0">
                <a:solidFill>
                  <a:schemeClr val="tx1">
                    <a:lumMod val="65000"/>
                    <a:lumOff val="35000"/>
                  </a:schemeClr>
                </a:solidFill>
                <a:cs typeface="Arial"/>
              </a:rPr>
              <a:t>Outdoor Exercise Equipment</a:t>
            </a:r>
          </a:p>
          <a:p>
            <a:endParaRPr lang="en-US" sz="2600" dirty="0">
              <a:solidFill>
                <a:schemeClr val="tx1">
                  <a:lumMod val="65000"/>
                  <a:lumOff val="35000"/>
                </a:schemeClr>
              </a:solidFill>
              <a:cs typeface="Arial"/>
            </a:endParaRPr>
          </a:p>
          <a:p>
            <a:r>
              <a:rPr lang="en-US" sz="2600" b="1" dirty="0">
                <a:solidFill>
                  <a:schemeClr val="tx1">
                    <a:lumMod val="65000"/>
                    <a:lumOff val="35000"/>
                  </a:schemeClr>
                </a:solidFill>
                <a:cs typeface="Arial"/>
              </a:rPr>
              <a:t>Don't Forget:</a:t>
            </a:r>
          </a:p>
          <a:p>
            <a:pPr marL="457200" indent="-457200">
              <a:buFont typeface="Arial"/>
              <a:buChar char="•"/>
            </a:pPr>
            <a:r>
              <a:rPr lang="en-US" sz="2600" dirty="0">
                <a:solidFill>
                  <a:schemeClr val="tx1">
                    <a:lumMod val="65000"/>
                    <a:lumOff val="35000"/>
                  </a:schemeClr>
                </a:solidFill>
                <a:cs typeface="Arial"/>
              </a:rPr>
              <a:t>Draper Engagement Feedback Survey</a:t>
            </a:r>
          </a:p>
          <a:p>
            <a:pPr marL="457200" indent="-457200">
              <a:buFont typeface="Arial"/>
              <a:buChar char="•"/>
            </a:pPr>
            <a:r>
              <a:rPr lang="en-US" sz="2600" dirty="0">
                <a:solidFill>
                  <a:schemeClr val="tx1">
                    <a:lumMod val="65000"/>
                    <a:lumOff val="35000"/>
                  </a:schemeClr>
                </a:solidFill>
                <a:cs typeface="Arial"/>
              </a:rPr>
              <a:t>rmwb.ca/participate</a:t>
            </a:r>
          </a:p>
        </p:txBody>
      </p:sp>
    </p:spTree>
    <p:extLst>
      <p:ext uri="{BB962C8B-B14F-4D97-AF65-F5344CB8AC3E}">
        <p14:creationId xmlns:p14="http://schemas.microsoft.com/office/powerpoint/2010/main" val="204765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F91AE8-F1F7-41EE-86A8-13DCC5DB3F1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20D0A5-1AA4-4280-936A-8669868632FD}" type="slidenum">
              <a:rPr kumimoji="0" lang="en-US" sz="1400" b="0" i="0" u="none" strike="noStrike" kern="1200" cap="none" spc="0" normalizeH="0" baseline="0" noProof="0" smtClean="0">
                <a:ln>
                  <a:noFill/>
                </a:ln>
                <a:solidFill>
                  <a:prstClr val="black">
                    <a:tint val="75000"/>
                  </a:prstClr>
                </a:solidFill>
                <a:effectLst/>
                <a:uLnTx/>
                <a:uFillTx/>
                <a:latin typeface="Tenorite" panose="00000500000000000000" pitchFamily="2"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prstClr val="black">
                  <a:tint val="75000"/>
                </a:prstClr>
              </a:solidFill>
              <a:effectLst/>
              <a:uLnTx/>
              <a:uFillTx/>
              <a:latin typeface="Tenorite" panose="00000500000000000000" pitchFamily="2" charset="0"/>
              <a:ea typeface="+mn-ea"/>
              <a:cs typeface="+mn-cs"/>
            </a:endParaRPr>
          </a:p>
        </p:txBody>
      </p:sp>
      <p:sp>
        <p:nvSpPr>
          <p:cNvPr id="7" name="Title 6">
            <a:extLst>
              <a:ext uri="{FF2B5EF4-FFF2-40B4-BE49-F238E27FC236}">
                <a16:creationId xmlns:a16="http://schemas.microsoft.com/office/drawing/2014/main" id="{C4032939-6E0D-15BC-F04B-EC9838648A14}"/>
              </a:ext>
            </a:extLst>
          </p:cNvPr>
          <p:cNvSpPr>
            <a:spLocks noGrp="1"/>
          </p:cNvSpPr>
          <p:nvPr>
            <p:ph type="title"/>
          </p:nvPr>
        </p:nvSpPr>
        <p:spPr>
          <a:xfrm>
            <a:off x="838199" y="668645"/>
            <a:ext cx="11092544" cy="701731"/>
          </a:xfrm>
        </p:spPr>
        <p:txBody>
          <a:bodyPr/>
          <a:lstStyle/>
          <a:p>
            <a:r>
              <a:rPr lang="en-US">
                <a:latin typeface="Tenorite"/>
              </a:rPr>
              <a:t>Discussion Topics </a:t>
            </a:r>
          </a:p>
        </p:txBody>
      </p:sp>
      <p:sp>
        <p:nvSpPr>
          <p:cNvPr id="9" name="TextBox 8">
            <a:extLst>
              <a:ext uri="{FF2B5EF4-FFF2-40B4-BE49-F238E27FC236}">
                <a16:creationId xmlns:a16="http://schemas.microsoft.com/office/drawing/2014/main" id="{B163E876-287A-9F9A-C7D9-76F82B9C3238}"/>
              </a:ext>
            </a:extLst>
          </p:cNvPr>
          <p:cNvSpPr txBox="1"/>
          <p:nvPr/>
        </p:nvSpPr>
        <p:spPr>
          <a:xfrm>
            <a:off x="727628" y="1372757"/>
            <a:ext cx="9095656" cy="5463034"/>
          </a:xfrm>
          <a:prstGeom prst="rect">
            <a:avLst/>
          </a:prstGeom>
          <a:noFill/>
        </p:spPr>
        <p:txBody>
          <a:bodyPr wrap="square" lIns="91440" tIns="45720" rIns="91440" bIns="45720" rtlCol="0" anchor="t">
            <a:spAutoFit/>
          </a:bodyPr>
          <a:lstStyle/>
          <a:p>
            <a:pPr marL="285750" indent="-285750">
              <a:spcAft>
                <a:spcPts val="300"/>
              </a:spcAft>
              <a:buFont typeface="Arial"/>
              <a:buChar char="•"/>
            </a:pPr>
            <a:r>
              <a:rPr lang="en-US" sz="2400" dirty="0">
                <a:cs typeface="Arial"/>
              </a:rPr>
              <a:t>Boards &amp; Committees</a:t>
            </a:r>
            <a:endParaRPr lang="en-US" dirty="0">
              <a:cs typeface="Arial" panose="020B0604020202020204"/>
            </a:endParaRPr>
          </a:p>
          <a:p>
            <a:pPr marL="285750" indent="-285750">
              <a:spcAft>
                <a:spcPts val="300"/>
              </a:spcAft>
              <a:buFont typeface="Arial"/>
              <a:buChar char="•"/>
            </a:pPr>
            <a:r>
              <a:rPr lang="en-US" sz="2400" dirty="0">
                <a:cs typeface="Arial"/>
              </a:rPr>
              <a:t>Community Christmas Function</a:t>
            </a:r>
          </a:p>
          <a:p>
            <a:pPr marL="285750" indent="-285750">
              <a:spcAft>
                <a:spcPts val="300"/>
              </a:spcAft>
              <a:buFont typeface="Arial"/>
              <a:buChar char="•"/>
            </a:pPr>
            <a:r>
              <a:rPr lang="en-US" sz="2400" dirty="0">
                <a:ea typeface="+mn-lt"/>
                <a:cs typeface="+mn-lt"/>
              </a:rPr>
              <a:t>Construction Updates</a:t>
            </a:r>
          </a:p>
          <a:p>
            <a:pPr marL="285750" indent="-285750">
              <a:spcAft>
                <a:spcPts val="300"/>
              </a:spcAft>
              <a:buFont typeface="Arial"/>
              <a:buChar char="•"/>
            </a:pPr>
            <a:r>
              <a:rPr lang="en-US" sz="2400" dirty="0">
                <a:cs typeface="Arial"/>
              </a:rPr>
              <a:t>Slope Stability Monitoring Program Update</a:t>
            </a:r>
            <a:r>
              <a:rPr lang="en-US" sz="2400" dirty="0">
                <a:ea typeface="+mn-lt"/>
                <a:cs typeface="+mn-lt"/>
              </a:rPr>
              <a:t> </a:t>
            </a:r>
            <a:endParaRPr lang="en-US" sz="2400" dirty="0">
              <a:cs typeface="Arial"/>
            </a:endParaRPr>
          </a:p>
          <a:p>
            <a:pPr marL="285750" indent="-285750">
              <a:spcAft>
                <a:spcPts val="300"/>
              </a:spcAft>
              <a:buFont typeface="Arial"/>
              <a:buChar char="•"/>
            </a:pPr>
            <a:r>
              <a:rPr lang="en-US" sz="2400" dirty="0">
                <a:cs typeface="Arial"/>
              </a:rPr>
              <a:t>Draper Entrance Sign</a:t>
            </a:r>
            <a:endParaRPr lang="en-US" dirty="0">
              <a:cs typeface="Arial" panose="020B0604020202020204"/>
            </a:endParaRPr>
          </a:p>
          <a:p>
            <a:pPr marL="285750" indent="-285750">
              <a:spcAft>
                <a:spcPts val="300"/>
              </a:spcAft>
              <a:buFont typeface="Arial"/>
              <a:buChar char="•"/>
            </a:pPr>
            <a:r>
              <a:rPr lang="en-US" sz="2400" dirty="0">
                <a:cs typeface="Arial"/>
              </a:rPr>
              <a:t>Trail Feasibility Study </a:t>
            </a:r>
          </a:p>
          <a:p>
            <a:pPr marL="285750" indent="-285750">
              <a:spcAft>
                <a:spcPts val="300"/>
              </a:spcAft>
              <a:buFont typeface="Arial"/>
              <a:buChar char="•"/>
            </a:pPr>
            <a:r>
              <a:rPr lang="en-US" sz="2400" dirty="0">
                <a:ea typeface="+mn-lt"/>
                <a:cs typeface="+mn-lt"/>
              </a:rPr>
              <a:t>Municipal Development Plan Update</a:t>
            </a:r>
          </a:p>
          <a:p>
            <a:pPr marL="285750" indent="-285750">
              <a:spcAft>
                <a:spcPts val="300"/>
              </a:spcAft>
              <a:buFont typeface="Arial"/>
              <a:buChar char="•"/>
            </a:pPr>
            <a:r>
              <a:rPr lang="en-US" sz="2400" dirty="0">
                <a:ea typeface="+mn-lt"/>
                <a:cs typeface="+mn-lt"/>
              </a:rPr>
              <a:t>Tour of Council Chamber &amp; Indigenous Artwork</a:t>
            </a:r>
          </a:p>
          <a:p>
            <a:pPr marL="285750" indent="-285750">
              <a:spcAft>
                <a:spcPts val="300"/>
              </a:spcAft>
              <a:buFont typeface="Arial"/>
              <a:buChar char="•"/>
            </a:pPr>
            <a:r>
              <a:rPr lang="en-US" sz="2400" dirty="0">
                <a:cs typeface="Arial" panose="020B0604020202020204"/>
              </a:rPr>
              <a:t>Engagement Feedback Survey</a:t>
            </a:r>
          </a:p>
          <a:p>
            <a:pPr marL="285750" indent="-285750">
              <a:spcAft>
                <a:spcPts val="300"/>
              </a:spcAft>
              <a:buFont typeface="Arial"/>
              <a:buChar char="•"/>
            </a:pPr>
            <a:endParaRPr lang="en-US" sz="2400" dirty="0">
              <a:cs typeface="Arial" panose="020B0604020202020204"/>
            </a:endParaRPr>
          </a:p>
          <a:p>
            <a:pPr marL="285750" indent="-285750">
              <a:buFont typeface="Arial"/>
              <a:buChar char="•"/>
            </a:pPr>
            <a:endParaRPr lang="en-US" sz="2800" dirty="0">
              <a:solidFill>
                <a:schemeClr val="tx1">
                  <a:lumMod val="65000"/>
                  <a:lumOff val="35000"/>
                </a:schemeClr>
              </a:solidFill>
              <a:cs typeface="Arial" panose="020B0604020202020204"/>
            </a:endParaRPr>
          </a:p>
          <a:p>
            <a:endParaRPr lang="en-US" sz="2800" dirty="0">
              <a:solidFill>
                <a:schemeClr val="tx1">
                  <a:lumMod val="65000"/>
                  <a:lumOff val="35000"/>
                </a:schemeClr>
              </a:solidFill>
              <a:cs typeface="Arial" panose="020B0604020202020204"/>
            </a:endParaRPr>
          </a:p>
          <a:p>
            <a:pPr marL="285750" indent="-285750">
              <a:buFont typeface="Arial"/>
              <a:buChar char="•"/>
            </a:pPr>
            <a:endParaRPr lang="en-US" sz="2800" dirty="0">
              <a:solidFill>
                <a:schemeClr val="tx1">
                  <a:lumMod val="65000"/>
                  <a:lumOff val="35000"/>
                </a:schemeClr>
              </a:solidFill>
              <a:cs typeface="Arial" panose="020B0604020202020204"/>
            </a:endParaRPr>
          </a:p>
        </p:txBody>
      </p:sp>
    </p:spTree>
    <p:extLst>
      <p:ext uri="{BB962C8B-B14F-4D97-AF65-F5344CB8AC3E}">
        <p14:creationId xmlns:p14="http://schemas.microsoft.com/office/powerpoint/2010/main" val="1940905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016F1-0A3E-85A8-6116-FE8463BEC310}"/>
              </a:ext>
            </a:extLst>
          </p:cNvPr>
          <p:cNvSpPr>
            <a:spLocks noGrp="1"/>
          </p:cNvSpPr>
          <p:nvPr>
            <p:ph type="title"/>
          </p:nvPr>
        </p:nvSpPr>
        <p:spPr/>
        <p:txBody>
          <a:bodyPr/>
          <a:lstStyle/>
          <a:p>
            <a:r>
              <a:rPr lang="en-US" dirty="0">
                <a:latin typeface="Tenorite"/>
              </a:rPr>
              <a:t>Next Sessions</a:t>
            </a:r>
            <a:endParaRPr lang="en-US" dirty="0"/>
          </a:p>
        </p:txBody>
      </p:sp>
      <p:sp>
        <p:nvSpPr>
          <p:cNvPr id="3" name="Content Placeholder 2">
            <a:extLst>
              <a:ext uri="{FF2B5EF4-FFF2-40B4-BE49-F238E27FC236}">
                <a16:creationId xmlns:a16="http://schemas.microsoft.com/office/drawing/2014/main" id="{4190EE44-B923-7F8B-E14B-C82ACF4B7A38}"/>
              </a:ext>
            </a:extLst>
          </p:cNvPr>
          <p:cNvSpPr>
            <a:spLocks noGrp="1"/>
          </p:cNvSpPr>
          <p:nvPr>
            <p:ph idx="1"/>
          </p:nvPr>
        </p:nvSpPr>
        <p:spPr>
          <a:xfrm>
            <a:off x="838200" y="1532586"/>
            <a:ext cx="10117282" cy="1206086"/>
          </a:xfrm>
        </p:spPr>
        <p:txBody>
          <a:bodyPr vert="horz" lIns="91440" tIns="45720" rIns="91440" bIns="45720" rtlCol="0" anchor="t">
            <a:normAutofit/>
          </a:bodyPr>
          <a:lstStyle/>
          <a:p>
            <a:r>
              <a:rPr lang="en-US" dirty="0">
                <a:cs typeface="Arial"/>
              </a:rPr>
              <a:t>We'll plan the next sessions based off what you tell us in the </a:t>
            </a:r>
            <a:r>
              <a:rPr lang="en-US" b="1" dirty="0">
                <a:cs typeface="Arial"/>
              </a:rPr>
              <a:t>Engagement Feedback Survey.</a:t>
            </a:r>
          </a:p>
          <a:p>
            <a:pPr marL="0" indent="0">
              <a:buNone/>
            </a:pPr>
            <a:endParaRPr lang="en-US" dirty="0">
              <a:cs typeface="Arial"/>
            </a:endParaRPr>
          </a:p>
        </p:txBody>
      </p:sp>
      <p:sp>
        <p:nvSpPr>
          <p:cNvPr id="5" name="Slide Number Placeholder 4">
            <a:extLst>
              <a:ext uri="{FF2B5EF4-FFF2-40B4-BE49-F238E27FC236}">
                <a16:creationId xmlns:a16="http://schemas.microsoft.com/office/drawing/2014/main" id="{749F0BB1-5A97-A4B1-0549-51B09E111F28}"/>
              </a:ext>
            </a:extLst>
          </p:cNvPr>
          <p:cNvSpPr>
            <a:spLocks noGrp="1"/>
          </p:cNvSpPr>
          <p:nvPr>
            <p:ph type="sldNum" sz="quarter" idx="12"/>
          </p:nvPr>
        </p:nvSpPr>
        <p:spPr/>
        <p:txBody>
          <a:bodyPr/>
          <a:lstStyle/>
          <a:p>
            <a:fld id="{D420D0A5-1AA4-4280-936A-8669868632FD}" type="slidenum">
              <a:rPr lang="en-US" smtClean="0"/>
              <a:t>20</a:t>
            </a:fld>
            <a:endParaRPr lang="en-US"/>
          </a:p>
        </p:txBody>
      </p:sp>
    </p:spTree>
    <p:extLst>
      <p:ext uri="{BB962C8B-B14F-4D97-AF65-F5344CB8AC3E}">
        <p14:creationId xmlns:p14="http://schemas.microsoft.com/office/powerpoint/2010/main" val="4000967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85807-EAAA-B975-2A52-C6C3E2C90320}"/>
              </a:ext>
            </a:extLst>
          </p:cNvPr>
          <p:cNvSpPr>
            <a:spLocks noGrp="1"/>
          </p:cNvSpPr>
          <p:nvPr>
            <p:ph type="title"/>
          </p:nvPr>
        </p:nvSpPr>
        <p:spPr>
          <a:xfrm>
            <a:off x="838197" y="1105317"/>
            <a:ext cx="10515599" cy="2363724"/>
          </a:xfrm>
        </p:spPr>
        <p:txBody>
          <a:bodyPr/>
          <a:lstStyle/>
          <a:p>
            <a:r>
              <a:rPr lang="en-US">
                <a:latin typeface="Tenorite"/>
              </a:rPr>
              <a:t>Questions</a:t>
            </a:r>
            <a:br>
              <a:rPr lang="en-US">
                <a:latin typeface="Tenorite"/>
              </a:rPr>
            </a:br>
            <a:br>
              <a:rPr lang="en-US">
                <a:latin typeface="Tenorite"/>
              </a:rPr>
            </a:br>
            <a:br>
              <a:rPr lang="en-US">
                <a:latin typeface="Tenorite"/>
              </a:rPr>
            </a:br>
            <a:r>
              <a:rPr lang="en-US" sz="3200" b="0">
                <a:solidFill>
                  <a:schemeClr val="tx1">
                    <a:lumMod val="65000"/>
                    <a:lumOff val="35000"/>
                  </a:schemeClr>
                </a:solidFill>
                <a:latin typeface="Arial"/>
                <a:cs typeface="Arial"/>
              </a:rPr>
              <a:t>Thank you for joining us.</a:t>
            </a:r>
            <a:endParaRPr lang="en-US">
              <a:solidFill>
                <a:schemeClr val="tx1">
                  <a:lumMod val="65000"/>
                  <a:lumOff val="35000"/>
                </a:schemeClr>
              </a:solidFill>
            </a:endParaRPr>
          </a:p>
        </p:txBody>
      </p:sp>
      <p:sp>
        <p:nvSpPr>
          <p:cNvPr id="5" name="Slide Number Placeholder 4">
            <a:extLst>
              <a:ext uri="{FF2B5EF4-FFF2-40B4-BE49-F238E27FC236}">
                <a16:creationId xmlns:a16="http://schemas.microsoft.com/office/drawing/2014/main" id="{5FD42C13-BE94-9822-A4FA-14D58334CDC3}"/>
              </a:ext>
            </a:extLst>
          </p:cNvPr>
          <p:cNvSpPr>
            <a:spLocks noGrp="1"/>
          </p:cNvSpPr>
          <p:nvPr>
            <p:ph type="sldNum" sz="quarter" idx="12"/>
          </p:nvPr>
        </p:nvSpPr>
        <p:spPr/>
        <p:txBody>
          <a:bodyPr/>
          <a:lstStyle/>
          <a:p>
            <a:fld id="{D420D0A5-1AA4-4280-936A-8669868632FD}" type="slidenum">
              <a:rPr lang="en-US" smtClean="0"/>
              <a:t>21</a:t>
            </a:fld>
            <a:endParaRPr lang="en-US"/>
          </a:p>
        </p:txBody>
      </p:sp>
    </p:spTree>
    <p:extLst>
      <p:ext uri="{BB962C8B-B14F-4D97-AF65-F5344CB8AC3E}">
        <p14:creationId xmlns:p14="http://schemas.microsoft.com/office/powerpoint/2010/main" val="2772579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F91AE8-F1F7-41EE-86A8-13DCC5DB3F1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20D0A5-1AA4-4280-936A-8669868632FD}" type="slidenum">
              <a:rPr kumimoji="0" lang="en-US" sz="1400" b="0" i="0" u="none" strike="noStrike" kern="1200" cap="none" spc="0" normalizeH="0" baseline="0" noProof="0" smtClean="0">
                <a:ln>
                  <a:noFill/>
                </a:ln>
                <a:solidFill>
                  <a:prstClr val="black">
                    <a:tint val="75000"/>
                  </a:prstClr>
                </a:solidFill>
                <a:effectLst/>
                <a:uLnTx/>
                <a:uFillTx/>
                <a:latin typeface="Tenorite" panose="00000500000000000000" pitchFamily="2"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prstClr val="black">
                  <a:tint val="75000"/>
                </a:prstClr>
              </a:solidFill>
              <a:effectLst/>
              <a:uLnTx/>
              <a:uFillTx/>
              <a:latin typeface="Tenorite" panose="00000500000000000000" pitchFamily="2" charset="0"/>
              <a:ea typeface="+mn-ea"/>
              <a:cs typeface="+mn-cs"/>
            </a:endParaRPr>
          </a:p>
        </p:txBody>
      </p:sp>
      <p:sp>
        <p:nvSpPr>
          <p:cNvPr id="7" name="Title 6">
            <a:extLst>
              <a:ext uri="{FF2B5EF4-FFF2-40B4-BE49-F238E27FC236}">
                <a16:creationId xmlns:a16="http://schemas.microsoft.com/office/drawing/2014/main" id="{C4032939-6E0D-15BC-F04B-EC9838648A14}"/>
              </a:ext>
            </a:extLst>
          </p:cNvPr>
          <p:cNvSpPr>
            <a:spLocks noGrp="1"/>
          </p:cNvSpPr>
          <p:nvPr>
            <p:ph type="title"/>
          </p:nvPr>
        </p:nvSpPr>
        <p:spPr>
          <a:xfrm>
            <a:off x="838199" y="668645"/>
            <a:ext cx="11092544" cy="701731"/>
          </a:xfrm>
        </p:spPr>
        <p:txBody>
          <a:bodyPr/>
          <a:lstStyle/>
          <a:p>
            <a:r>
              <a:rPr lang="en-US">
                <a:latin typeface="Tenorite"/>
              </a:rPr>
              <a:t>Boards and Committees - Recruitment</a:t>
            </a:r>
            <a:endParaRPr lang="en-US"/>
          </a:p>
        </p:txBody>
      </p:sp>
      <p:pic>
        <p:nvPicPr>
          <p:cNvPr id="2" name="Picture 1">
            <a:extLst>
              <a:ext uri="{FF2B5EF4-FFF2-40B4-BE49-F238E27FC236}">
                <a16:creationId xmlns:a16="http://schemas.microsoft.com/office/drawing/2014/main" id="{7C3A9A0E-74DF-EF6F-C7A3-2E3D69655C7E}"/>
              </a:ext>
            </a:extLst>
          </p:cNvPr>
          <p:cNvPicPr>
            <a:picLocks noChangeAspect="1"/>
          </p:cNvPicPr>
          <p:nvPr/>
        </p:nvPicPr>
        <p:blipFill>
          <a:blip r:embed="rId3"/>
          <a:stretch>
            <a:fillRect/>
          </a:stretch>
        </p:blipFill>
        <p:spPr>
          <a:xfrm>
            <a:off x="3434512" y="3431816"/>
            <a:ext cx="4986604" cy="2493302"/>
          </a:xfrm>
          <a:prstGeom prst="rect">
            <a:avLst/>
          </a:prstGeom>
        </p:spPr>
      </p:pic>
      <p:sp>
        <p:nvSpPr>
          <p:cNvPr id="9" name="TextBox 8">
            <a:extLst>
              <a:ext uri="{FF2B5EF4-FFF2-40B4-BE49-F238E27FC236}">
                <a16:creationId xmlns:a16="http://schemas.microsoft.com/office/drawing/2014/main" id="{B163E876-287A-9F9A-C7D9-76F82B9C3238}"/>
              </a:ext>
            </a:extLst>
          </p:cNvPr>
          <p:cNvSpPr txBox="1"/>
          <p:nvPr/>
        </p:nvSpPr>
        <p:spPr>
          <a:xfrm>
            <a:off x="835132" y="1628255"/>
            <a:ext cx="10472452" cy="1384995"/>
          </a:xfrm>
          <a:prstGeom prst="rect">
            <a:avLst/>
          </a:prstGeom>
          <a:noFill/>
        </p:spPr>
        <p:txBody>
          <a:bodyPr wrap="square" lIns="91440" tIns="45720" rIns="91440" bIns="45720" rtlCol="0" anchor="t">
            <a:spAutoFit/>
          </a:bodyPr>
          <a:lstStyle/>
          <a:p>
            <a:pPr marL="0" indent="0">
              <a:buNone/>
            </a:pPr>
            <a:r>
              <a:rPr lang="en-US" sz="2800">
                <a:solidFill>
                  <a:schemeClr val="tx1">
                    <a:lumMod val="65000"/>
                    <a:lumOff val="35000"/>
                  </a:schemeClr>
                </a:solidFill>
              </a:rPr>
              <a:t>There are many boards and committees that help to advise Mayor and Council on matters that impact the public, giving residents access and input with government decision makers!</a:t>
            </a:r>
            <a:endParaRPr lang="en-US" sz="2800">
              <a:solidFill>
                <a:schemeClr val="tx1">
                  <a:lumMod val="65000"/>
                  <a:lumOff val="35000"/>
                </a:schemeClr>
              </a:solidFill>
              <a:cs typeface="Arial"/>
            </a:endParaRPr>
          </a:p>
        </p:txBody>
      </p:sp>
    </p:spTree>
    <p:extLst>
      <p:ext uri="{BB962C8B-B14F-4D97-AF65-F5344CB8AC3E}">
        <p14:creationId xmlns:p14="http://schemas.microsoft.com/office/powerpoint/2010/main" val="2344798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F91AE8-F1F7-41EE-86A8-13DCC5DB3F1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20D0A5-1AA4-4280-936A-8669868632FD}" type="slidenum">
              <a:rPr kumimoji="0" lang="en-US" sz="1400" b="0" i="0" u="none" strike="noStrike" kern="1200" cap="none" spc="0" normalizeH="0" baseline="0" noProof="0" smtClean="0">
                <a:ln>
                  <a:noFill/>
                </a:ln>
                <a:solidFill>
                  <a:prstClr val="black">
                    <a:tint val="75000"/>
                  </a:prstClr>
                </a:solidFill>
                <a:effectLst/>
                <a:uLnTx/>
                <a:uFillTx/>
                <a:latin typeface="Tenorite" panose="00000500000000000000" pitchFamily="2"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prstClr val="black">
                  <a:tint val="75000"/>
                </a:prstClr>
              </a:solidFill>
              <a:effectLst/>
              <a:uLnTx/>
              <a:uFillTx/>
              <a:latin typeface="Tenorite" panose="00000500000000000000" pitchFamily="2" charset="0"/>
              <a:ea typeface="+mn-ea"/>
              <a:cs typeface="+mn-cs"/>
            </a:endParaRPr>
          </a:p>
        </p:txBody>
      </p:sp>
      <p:sp>
        <p:nvSpPr>
          <p:cNvPr id="7" name="Title 6">
            <a:extLst>
              <a:ext uri="{FF2B5EF4-FFF2-40B4-BE49-F238E27FC236}">
                <a16:creationId xmlns:a16="http://schemas.microsoft.com/office/drawing/2014/main" id="{C4032939-6E0D-15BC-F04B-EC9838648A14}"/>
              </a:ext>
            </a:extLst>
          </p:cNvPr>
          <p:cNvSpPr>
            <a:spLocks noGrp="1"/>
          </p:cNvSpPr>
          <p:nvPr>
            <p:ph type="title"/>
          </p:nvPr>
        </p:nvSpPr>
        <p:spPr>
          <a:xfrm>
            <a:off x="838199" y="668645"/>
            <a:ext cx="11092544" cy="701731"/>
          </a:xfrm>
        </p:spPr>
        <p:txBody>
          <a:bodyPr/>
          <a:lstStyle/>
          <a:p>
            <a:r>
              <a:rPr lang="en-US">
                <a:latin typeface="Tenorite"/>
              </a:rPr>
              <a:t>Boards and Committees - Recruitment</a:t>
            </a:r>
            <a:endParaRPr lang="en-US"/>
          </a:p>
        </p:txBody>
      </p:sp>
      <p:sp>
        <p:nvSpPr>
          <p:cNvPr id="8" name="TextBox 7">
            <a:extLst>
              <a:ext uri="{FF2B5EF4-FFF2-40B4-BE49-F238E27FC236}">
                <a16:creationId xmlns:a16="http://schemas.microsoft.com/office/drawing/2014/main" id="{B1FBF6BB-45C5-E45B-458A-B54FFC6A7A02}"/>
              </a:ext>
            </a:extLst>
          </p:cNvPr>
          <p:cNvSpPr txBox="1"/>
          <p:nvPr/>
        </p:nvSpPr>
        <p:spPr>
          <a:xfrm>
            <a:off x="853094" y="1904858"/>
            <a:ext cx="10048701" cy="3416320"/>
          </a:xfrm>
          <a:prstGeom prst="rect">
            <a:avLst/>
          </a:prstGeom>
          <a:noFill/>
        </p:spPr>
        <p:txBody>
          <a:bodyPr wrap="square" lIns="91440" tIns="45720" rIns="91440" bIns="45720" rtlCol="0" anchor="t">
            <a:spAutoFit/>
          </a:bodyPr>
          <a:lstStyle/>
          <a:p>
            <a:pPr>
              <a:spcAft>
                <a:spcPts val="600"/>
              </a:spcAft>
            </a:pPr>
            <a:r>
              <a:rPr lang="en-US" sz="2800" b="1" dirty="0"/>
              <a:t>Who can apply?: </a:t>
            </a:r>
            <a:r>
              <a:rPr lang="en-US" sz="2800"/>
              <a:t>Residents of the RMWB.</a:t>
            </a:r>
            <a:endParaRPr lang="en-US" sz="2800">
              <a:cs typeface="Arial"/>
            </a:endParaRPr>
          </a:p>
          <a:p>
            <a:pPr marL="457200" indent="-457200">
              <a:spcAft>
                <a:spcPts val="600"/>
              </a:spcAft>
              <a:buFont typeface="Arial"/>
              <a:buChar char="•"/>
            </a:pPr>
            <a:r>
              <a:rPr lang="en-US" sz="2800">
                <a:cs typeface="Arial"/>
              </a:rPr>
              <a:t>Each board requires different experience/skill-sets</a:t>
            </a:r>
            <a:endParaRPr lang="en-US" sz="2800" dirty="0">
              <a:cs typeface="Arial" panose="020B0604020202020204"/>
            </a:endParaRPr>
          </a:p>
          <a:p>
            <a:pPr>
              <a:spcAft>
                <a:spcPts val="600"/>
              </a:spcAft>
            </a:pPr>
            <a:r>
              <a:rPr lang="en-US" sz="2800" b="1" dirty="0"/>
              <a:t>What's the time commitment? </a:t>
            </a:r>
            <a:r>
              <a:rPr lang="en-US" sz="2800" dirty="0"/>
              <a:t>On average two years</a:t>
            </a:r>
            <a:endParaRPr lang="en-US" sz="2800" dirty="0">
              <a:cs typeface="Arial"/>
            </a:endParaRPr>
          </a:p>
          <a:p>
            <a:pPr marL="457200" indent="-457200">
              <a:spcAft>
                <a:spcPts val="600"/>
              </a:spcAft>
              <a:buFont typeface="Arial"/>
              <a:buChar char="•"/>
            </a:pPr>
            <a:r>
              <a:rPr lang="en-US" sz="2800" dirty="0">
                <a:cs typeface="Arial"/>
              </a:rPr>
              <a:t>Typically meet monthly</a:t>
            </a:r>
          </a:p>
          <a:p>
            <a:pPr>
              <a:spcAft>
                <a:spcPts val="600"/>
              </a:spcAft>
            </a:pPr>
            <a:r>
              <a:rPr lang="en-US" sz="2800" b="1" dirty="0"/>
              <a:t>When can I apply? </a:t>
            </a:r>
            <a:r>
              <a:rPr lang="en-US" sz="2800" dirty="0"/>
              <a:t>Applications accepted until </a:t>
            </a:r>
            <a:r>
              <a:rPr lang="en-US" sz="2800" b="1" dirty="0"/>
              <a:t>October 28</a:t>
            </a:r>
            <a:endParaRPr lang="en-US" sz="2800" b="1" dirty="0">
              <a:cs typeface="Arial"/>
            </a:endParaRPr>
          </a:p>
          <a:p>
            <a:pPr>
              <a:spcAft>
                <a:spcPts val="600"/>
              </a:spcAft>
            </a:pPr>
            <a:r>
              <a:rPr lang="en-US" sz="2800" b="1" dirty="0"/>
              <a:t>Where do I apply? </a:t>
            </a:r>
            <a:r>
              <a:rPr lang="en-US" sz="2800" dirty="0"/>
              <a:t>online at rmwb.ca/boards</a:t>
            </a:r>
            <a:endParaRPr lang="en-US" sz="2800" dirty="0">
              <a:cs typeface="Arial"/>
            </a:endParaRPr>
          </a:p>
          <a:p>
            <a:endParaRPr lang="en-US"/>
          </a:p>
        </p:txBody>
      </p:sp>
    </p:spTree>
    <p:extLst>
      <p:ext uri="{BB962C8B-B14F-4D97-AF65-F5344CB8AC3E}">
        <p14:creationId xmlns:p14="http://schemas.microsoft.com/office/powerpoint/2010/main" val="4044089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B8E68-A4A8-4896-3B86-92B4674074CA}"/>
              </a:ext>
            </a:extLst>
          </p:cNvPr>
          <p:cNvSpPr>
            <a:spLocks noGrp="1"/>
          </p:cNvSpPr>
          <p:nvPr>
            <p:ph type="title"/>
          </p:nvPr>
        </p:nvSpPr>
        <p:spPr>
          <a:xfrm>
            <a:off x="968085" y="753343"/>
            <a:ext cx="9251372" cy="1311128"/>
          </a:xfrm>
        </p:spPr>
        <p:txBody>
          <a:bodyPr/>
          <a:lstStyle/>
          <a:p>
            <a:r>
              <a:rPr lang="en-US" dirty="0">
                <a:latin typeface="Tenorite"/>
              </a:rPr>
              <a:t>Annual Draper Residents Christmas Celebration</a:t>
            </a:r>
            <a:endParaRPr lang="en-US" dirty="0"/>
          </a:p>
        </p:txBody>
      </p:sp>
      <p:sp>
        <p:nvSpPr>
          <p:cNvPr id="3" name="Content Placeholder 2">
            <a:extLst>
              <a:ext uri="{FF2B5EF4-FFF2-40B4-BE49-F238E27FC236}">
                <a16:creationId xmlns:a16="http://schemas.microsoft.com/office/drawing/2014/main" id="{54E11442-38E4-189D-AAD3-386388C44D69}"/>
              </a:ext>
            </a:extLst>
          </p:cNvPr>
          <p:cNvSpPr>
            <a:spLocks noGrp="1"/>
          </p:cNvSpPr>
          <p:nvPr>
            <p:ph idx="1"/>
          </p:nvPr>
        </p:nvSpPr>
        <p:spPr>
          <a:xfrm>
            <a:off x="967452" y="2365338"/>
            <a:ext cx="6852805" cy="3328196"/>
          </a:xfrm>
        </p:spPr>
        <p:txBody>
          <a:bodyPr vert="horz" lIns="91440" tIns="45720" rIns="91440" bIns="45720" rtlCol="0" anchor="t">
            <a:normAutofit fontScale="92500"/>
          </a:bodyPr>
          <a:lstStyle/>
          <a:p>
            <a:pPr marL="0" indent="0">
              <a:buNone/>
            </a:pPr>
            <a:r>
              <a:rPr lang="en-US" sz="3200" b="1" dirty="0">
                <a:ea typeface="+mn-lt"/>
                <a:cs typeface="+mn-lt"/>
              </a:rPr>
              <a:t>Thursday December 8th, 2022</a:t>
            </a:r>
            <a:endParaRPr lang="en-US" sz="3200" b="1" baseline="30000" dirty="0">
              <a:cs typeface="Arial" panose="020B0604020202020204"/>
            </a:endParaRPr>
          </a:p>
          <a:p>
            <a:r>
              <a:rPr lang="en-US" sz="3200" dirty="0">
                <a:ea typeface="+mn-lt"/>
                <a:cs typeface="+mn-lt"/>
              </a:rPr>
              <a:t>Royal Canadian Legion in Waterways</a:t>
            </a:r>
            <a:endParaRPr lang="en-US" sz="3200" dirty="0">
              <a:cs typeface="Arial" panose="020B0604020202020204"/>
            </a:endParaRPr>
          </a:p>
          <a:p>
            <a:r>
              <a:rPr lang="en-US" sz="3200">
                <a:ea typeface="+mn-lt"/>
                <a:cs typeface="+mn-lt"/>
              </a:rPr>
              <a:t>5:30 p.m. Doors open</a:t>
            </a:r>
            <a:endParaRPr lang="en-US" sz="3200">
              <a:cs typeface="Arial" panose="020B0604020202020204"/>
            </a:endParaRPr>
          </a:p>
          <a:p>
            <a:r>
              <a:rPr lang="en-US" sz="3200" dirty="0">
                <a:ea typeface="+mn-lt"/>
                <a:cs typeface="+mn-lt"/>
              </a:rPr>
              <a:t>6:30 p.m. Christmas Dinner </a:t>
            </a:r>
            <a:endParaRPr lang="en-US" sz="3200" dirty="0">
              <a:cs typeface="Arial" panose="020B0604020202020204"/>
            </a:endParaRPr>
          </a:p>
          <a:p>
            <a:pPr marL="0" indent="0">
              <a:buNone/>
            </a:pPr>
            <a:endParaRPr lang="en-US">
              <a:cs typeface="Arial"/>
            </a:endParaRPr>
          </a:p>
          <a:p>
            <a:pPr marL="0" indent="0">
              <a:buNone/>
            </a:pPr>
            <a:r>
              <a:rPr lang="en-US" sz="1800" b="1" i="1" dirty="0">
                <a:cs typeface="Arial"/>
              </a:rPr>
              <a:t>RVSP </a:t>
            </a:r>
            <a:r>
              <a:rPr lang="en-US" sz="1800" i="1" dirty="0">
                <a:cs typeface="Arial"/>
              </a:rPr>
              <a:t>to Koralee.Samaroden</a:t>
            </a:r>
            <a:r>
              <a:rPr lang="en-US" sz="1800" i="1" dirty="0">
                <a:ea typeface="+mn-lt"/>
                <a:cs typeface="+mn-lt"/>
              </a:rPr>
              <a:t>@rmwb.ca from the Indigenous &amp; Rural Relations team by </a:t>
            </a:r>
            <a:r>
              <a:rPr lang="en-US" sz="1800" b="1" i="1" dirty="0">
                <a:ea typeface="+mn-lt"/>
                <a:cs typeface="+mn-lt"/>
              </a:rPr>
              <a:t>December 1st. </a:t>
            </a:r>
          </a:p>
          <a:p>
            <a:pPr marL="0" indent="0">
              <a:buNone/>
            </a:pPr>
            <a:endParaRPr lang="en-US" sz="1800" i="1">
              <a:cs typeface="Arial"/>
            </a:endParaRPr>
          </a:p>
        </p:txBody>
      </p:sp>
      <p:sp>
        <p:nvSpPr>
          <p:cNvPr id="5" name="Slide Number Placeholder 4">
            <a:extLst>
              <a:ext uri="{FF2B5EF4-FFF2-40B4-BE49-F238E27FC236}">
                <a16:creationId xmlns:a16="http://schemas.microsoft.com/office/drawing/2014/main" id="{EA0AC269-7D17-B1B6-9602-0C78E1EB2D45}"/>
              </a:ext>
            </a:extLst>
          </p:cNvPr>
          <p:cNvSpPr>
            <a:spLocks noGrp="1"/>
          </p:cNvSpPr>
          <p:nvPr>
            <p:ph type="sldNum" sz="quarter" idx="12"/>
          </p:nvPr>
        </p:nvSpPr>
        <p:spPr/>
        <p:txBody>
          <a:bodyPr/>
          <a:lstStyle/>
          <a:p>
            <a:fld id="{D420D0A5-1AA4-4280-936A-8669868632FD}" type="slidenum">
              <a:rPr lang="en-US" smtClean="0"/>
              <a:t>5</a:t>
            </a:fld>
            <a:endParaRPr lang="en-US"/>
          </a:p>
        </p:txBody>
      </p:sp>
      <p:pic>
        <p:nvPicPr>
          <p:cNvPr id="6" name="Picture 6" descr="Festive Fabric Polka Dot Reindeer Doorstop Christmas Decoration ~ Rudolph">
            <a:extLst>
              <a:ext uri="{FF2B5EF4-FFF2-40B4-BE49-F238E27FC236}">
                <a16:creationId xmlns:a16="http://schemas.microsoft.com/office/drawing/2014/main" id="{EF554B97-2DC6-1F2B-13DB-3350A91FA95D}"/>
              </a:ext>
            </a:extLst>
          </p:cNvPr>
          <p:cNvPicPr>
            <a:picLocks noChangeAspect="1"/>
          </p:cNvPicPr>
          <p:nvPr/>
        </p:nvPicPr>
        <p:blipFill>
          <a:blip r:embed="rId2"/>
          <a:stretch>
            <a:fillRect/>
          </a:stretch>
        </p:blipFill>
        <p:spPr>
          <a:xfrm>
            <a:off x="8163623" y="1308452"/>
            <a:ext cx="3036589" cy="4607312"/>
          </a:xfrm>
          <a:prstGeom prst="rect">
            <a:avLst/>
          </a:prstGeom>
        </p:spPr>
      </p:pic>
    </p:spTree>
    <p:extLst>
      <p:ext uri="{BB962C8B-B14F-4D97-AF65-F5344CB8AC3E}">
        <p14:creationId xmlns:p14="http://schemas.microsoft.com/office/powerpoint/2010/main" val="76758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C36D0-7C79-1025-D98F-C13DFCC38403}"/>
              </a:ext>
            </a:extLst>
          </p:cNvPr>
          <p:cNvSpPr>
            <a:spLocks noGrp="1"/>
          </p:cNvSpPr>
          <p:nvPr>
            <p:ph type="title"/>
          </p:nvPr>
        </p:nvSpPr>
        <p:spPr/>
        <p:txBody>
          <a:bodyPr/>
          <a:lstStyle/>
          <a:p>
            <a:r>
              <a:rPr lang="en-US">
                <a:latin typeface="Tenorite"/>
              </a:rPr>
              <a:t>Reach 11 Flood Mitigation</a:t>
            </a:r>
            <a:endParaRPr lang="en-US"/>
          </a:p>
        </p:txBody>
      </p:sp>
      <p:sp>
        <p:nvSpPr>
          <p:cNvPr id="3" name="Content Placeholder 2">
            <a:extLst>
              <a:ext uri="{FF2B5EF4-FFF2-40B4-BE49-F238E27FC236}">
                <a16:creationId xmlns:a16="http://schemas.microsoft.com/office/drawing/2014/main" id="{C732DC0E-3C74-0117-EF3C-332E534F085F}"/>
              </a:ext>
            </a:extLst>
          </p:cNvPr>
          <p:cNvSpPr>
            <a:spLocks noGrp="1"/>
          </p:cNvSpPr>
          <p:nvPr>
            <p:ph idx="1"/>
          </p:nvPr>
        </p:nvSpPr>
        <p:spPr>
          <a:xfrm>
            <a:off x="838200" y="1532586"/>
            <a:ext cx="9727622" cy="4098855"/>
          </a:xfrm>
        </p:spPr>
        <p:txBody>
          <a:bodyPr vert="horz" lIns="91440" tIns="45720" rIns="91440" bIns="45720" rtlCol="0" anchor="t">
            <a:normAutofit/>
          </a:bodyPr>
          <a:lstStyle/>
          <a:p>
            <a:r>
              <a:rPr lang="en-CA" b="1" dirty="0">
                <a:ea typeface="+mn-lt"/>
                <a:cs typeface="+mn-lt"/>
              </a:rPr>
              <a:t>Still an active construction site </a:t>
            </a:r>
            <a:endParaRPr lang="en-US" dirty="0">
              <a:cs typeface="Arial" panose="020B0604020202020204"/>
            </a:endParaRPr>
          </a:p>
          <a:p>
            <a:r>
              <a:rPr lang="en-CA" dirty="0">
                <a:ea typeface="+mn-lt"/>
                <a:cs typeface="+mn-lt"/>
              </a:rPr>
              <a:t>Construction is progressing on schedule. </a:t>
            </a:r>
            <a:endParaRPr lang="en-US" dirty="0">
              <a:ea typeface="+mn-lt"/>
              <a:cs typeface="+mn-lt"/>
            </a:endParaRPr>
          </a:p>
          <a:p>
            <a:pPr lvl="1" indent="-457200"/>
            <a:r>
              <a:rPr lang="en-CA" dirty="0">
                <a:ea typeface="+mn-lt"/>
                <a:cs typeface="+mn-lt"/>
              </a:rPr>
              <a:t>Expected completion </a:t>
            </a:r>
            <a:r>
              <a:rPr lang="en-CA" b="1" dirty="0">
                <a:ea typeface="+mn-lt"/>
                <a:cs typeface="+mn-lt"/>
              </a:rPr>
              <a:t>Fall 2023</a:t>
            </a:r>
            <a:r>
              <a:rPr lang="en-CA" dirty="0">
                <a:ea typeface="+mn-lt"/>
                <a:cs typeface="+mn-lt"/>
              </a:rPr>
              <a:t>.</a:t>
            </a:r>
            <a:r>
              <a:rPr lang="en-US" dirty="0">
                <a:ea typeface="+mn-lt"/>
                <a:cs typeface="+mn-lt"/>
              </a:rPr>
              <a:t> </a:t>
            </a:r>
            <a:endParaRPr lang="en-US" dirty="0">
              <a:cs typeface="Arial"/>
            </a:endParaRPr>
          </a:p>
          <a:p>
            <a:r>
              <a:rPr lang="en-CA" dirty="0">
                <a:ea typeface="+mn-lt"/>
                <a:cs typeface="+mn-lt"/>
              </a:rPr>
              <a:t>Construction will be </a:t>
            </a:r>
            <a:r>
              <a:rPr lang="en-CA" b="1" dirty="0">
                <a:ea typeface="+mn-lt"/>
                <a:cs typeface="+mn-lt"/>
              </a:rPr>
              <a:t>shut down for winter</a:t>
            </a:r>
            <a:r>
              <a:rPr lang="en-CA" dirty="0">
                <a:ea typeface="+mn-lt"/>
                <a:cs typeface="+mn-lt"/>
              </a:rPr>
              <a:t> late by October/early November (weather dependent) </a:t>
            </a:r>
            <a:endParaRPr lang="en-US" dirty="0"/>
          </a:p>
          <a:p>
            <a:r>
              <a:rPr lang="en-CA" b="1" dirty="0">
                <a:ea typeface="+mn-lt"/>
                <a:cs typeface="+mn-lt"/>
              </a:rPr>
              <a:t>Saline Creek Parkway</a:t>
            </a:r>
            <a:r>
              <a:rPr lang="en-CA" dirty="0">
                <a:ea typeface="+mn-lt"/>
                <a:cs typeface="+mn-lt"/>
              </a:rPr>
              <a:t> will remain closed south of McCormick Drive and </a:t>
            </a:r>
            <a:r>
              <a:rPr lang="en-CA" b="1" dirty="0">
                <a:ea typeface="+mn-lt"/>
                <a:cs typeface="+mn-lt"/>
              </a:rPr>
              <a:t>access to Draper will continue be through the detour</a:t>
            </a:r>
            <a:r>
              <a:rPr lang="en-CA" dirty="0">
                <a:ea typeface="+mn-lt"/>
                <a:cs typeface="+mn-lt"/>
              </a:rPr>
              <a:t>. </a:t>
            </a:r>
            <a:endParaRPr lang="en-US" dirty="0"/>
          </a:p>
          <a:p>
            <a:r>
              <a:rPr lang="en-CA" dirty="0">
                <a:ea typeface="+mn-lt"/>
                <a:cs typeface="+mn-lt"/>
              </a:rPr>
              <a:t>Haul roads to the clay borrow area will be blocked off as part of winter shutdown. </a:t>
            </a:r>
            <a:endParaRPr lang="en-US" dirty="0"/>
          </a:p>
          <a:p>
            <a:r>
              <a:rPr lang="en-CA" b="1" dirty="0">
                <a:cs typeface="Arial"/>
              </a:rPr>
              <a:t>rmwb.ca/construction</a:t>
            </a:r>
            <a:r>
              <a:rPr lang="en-CA" dirty="0">
                <a:cs typeface="Arial"/>
              </a:rPr>
              <a:t> &gt;&gt; Draper &gt;&gt; Reach 11</a:t>
            </a:r>
          </a:p>
          <a:p>
            <a:endParaRPr lang="en-US" dirty="0">
              <a:cs typeface="Arial"/>
            </a:endParaRPr>
          </a:p>
        </p:txBody>
      </p:sp>
      <p:sp>
        <p:nvSpPr>
          <p:cNvPr id="5" name="Slide Number Placeholder 4">
            <a:extLst>
              <a:ext uri="{FF2B5EF4-FFF2-40B4-BE49-F238E27FC236}">
                <a16:creationId xmlns:a16="http://schemas.microsoft.com/office/drawing/2014/main" id="{D98050C3-2A84-5D54-B79C-1E7DA2257569}"/>
              </a:ext>
            </a:extLst>
          </p:cNvPr>
          <p:cNvSpPr>
            <a:spLocks noGrp="1"/>
          </p:cNvSpPr>
          <p:nvPr>
            <p:ph type="sldNum" sz="quarter" idx="12"/>
          </p:nvPr>
        </p:nvSpPr>
        <p:spPr/>
        <p:txBody>
          <a:bodyPr/>
          <a:lstStyle/>
          <a:p>
            <a:fld id="{D420D0A5-1AA4-4280-936A-8669868632FD}" type="slidenum">
              <a:rPr lang="en-US" smtClean="0"/>
              <a:t>6</a:t>
            </a:fld>
            <a:endParaRPr lang="en-US"/>
          </a:p>
        </p:txBody>
      </p:sp>
    </p:spTree>
    <p:extLst>
      <p:ext uri="{BB962C8B-B14F-4D97-AF65-F5344CB8AC3E}">
        <p14:creationId xmlns:p14="http://schemas.microsoft.com/office/powerpoint/2010/main" val="868101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A197C-6F04-75A7-C908-A4CEA1DA4044}"/>
              </a:ext>
            </a:extLst>
          </p:cNvPr>
          <p:cNvSpPr>
            <a:spLocks noGrp="1"/>
          </p:cNvSpPr>
          <p:nvPr>
            <p:ph type="title"/>
          </p:nvPr>
        </p:nvSpPr>
        <p:spPr/>
        <p:txBody>
          <a:bodyPr/>
          <a:lstStyle/>
          <a:p>
            <a:r>
              <a:rPr lang="en-US">
                <a:latin typeface="Tenorite"/>
              </a:rPr>
              <a:t>Roads Construction</a:t>
            </a:r>
            <a:endParaRPr lang="en-US"/>
          </a:p>
        </p:txBody>
      </p:sp>
      <p:sp>
        <p:nvSpPr>
          <p:cNvPr id="3" name="Content Placeholder 2">
            <a:extLst>
              <a:ext uri="{FF2B5EF4-FFF2-40B4-BE49-F238E27FC236}">
                <a16:creationId xmlns:a16="http://schemas.microsoft.com/office/drawing/2014/main" id="{DD1E7324-65DD-92C1-4E64-607C9B2462DA}"/>
              </a:ext>
            </a:extLst>
          </p:cNvPr>
          <p:cNvSpPr>
            <a:spLocks noGrp="1"/>
          </p:cNvSpPr>
          <p:nvPr>
            <p:ph idx="1"/>
          </p:nvPr>
        </p:nvSpPr>
        <p:spPr>
          <a:xfrm>
            <a:off x="838200" y="1532586"/>
            <a:ext cx="10515600" cy="4475044"/>
          </a:xfrm>
        </p:spPr>
        <p:txBody>
          <a:bodyPr vert="horz" lIns="91440" tIns="45720" rIns="91440" bIns="45720" rtlCol="0" anchor="t">
            <a:normAutofit/>
          </a:bodyPr>
          <a:lstStyle/>
          <a:p>
            <a:r>
              <a:rPr lang="en-US" b="1" dirty="0">
                <a:cs typeface="Arial"/>
              </a:rPr>
              <a:t>Draper Road (Phase 2)</a:t>
            </a:r>
            <a:endParaRPr lang="en-US">
              <a:cs typeface="Arial" panose="020B0604020202020204"/>
            </a:endParaRPr>
          </a:p>
          <a:p>
            <a:pPr lvl="1"/>
            <a:r>
              <a:rPr lang="en-US" dirty="0">
                <a:cs typeface="Arial"/>
              </a:rPr>
              <a:t>Substantially complete. Working on deficiencies. </a:t>
            </a:r>
          </a:p>
          <a:p>
            <a:r>
              <a:rPr lang="en-US" b="1" dirty="0">
                <a:cs typeface="Arial"/>
              </a:rPr>
              <a:t>Riverbend Close</a:t>
            </a:r>
          </a:p>
          <a:p>
            <a:pPr lvl="1"/>
            <a:r>
              <a:rPr lang="en-US" dirty="0">
                <a:cs typeface="Arial"/>
              </a:rPr>
              <a:t>Construction started in August 2022. </a:t>
            </a:r>
          </a:p>
          <a:p>
            <a:pPr lvl="1"/>
            <a:r>
              <a:rPr lang="en-US" dirty="0">
                <a:cs typeface="Arial"/>
              </a:rPr>
              <a:t>First lift of asphalt complete. Next steps – Ditch work.</a:t>
            </a:r>
          </a:p>
          <a:p>
            <a:pPr lvl="1"/>
            <a:r>
              <a:rPr lang="en-US" dirty="0">
                <a:cs typeface="Arial"/>
              </a:rPr>
              <a:t>Expected completion - Sept 2023</a:t>
            </a:r>
          </a:p>
          <a:p>
            <a:r>
              <a:rPr lang="en-US" b="1" dirty="0">
                <a:cs typeface="Arial"/>
              </a:rPr>
              <a:t>Garden Lane</a:t>
            </a:r>
          </a:p>
          <a:p>
            <a:pPr lvl="1"/>
            <a:r>
              <a:rPr lang="en-US" dirty="0">
                <a:cs typeface="Arial"/>
              </a:rPr>
              <a:t>Construction to start in May 2023</a:t>
            </a:r>
          </a:p>
          <a:p>
            <a:pPr lvl="1"/>
            <a:r>
              <a:rPr lang="en-US" dirty="0">
                <a:cs typeface="Arial"/>
              </a:rPr>
              <a:t>Expected completion – Sept 2023</a:t>
            </a:r>
          </a:p>
        </p:txBody>
      </p:sp>
      <p:sp>
        <p:nvSpPr>
          <p:cNvPr id="5" name="Slide Number Placeholder 4">
            <a:extLst>
              <a:ext uri="{FF2B5EF4-FFF2-40B4-BE49-F238E27FC236}">
                <a16:creationId xmlns:a16="http://schemas.microsoft.com/office/drawing/2014/main" id="{4DF68BE0-85AA-93AF-2A9D-C238AF69231D}"/>
              </a:ext>
            </a:extLst>
          </p:cNvPr>
          <p:cNvSpPr>
            <a:spLocks noGrp="1"/>
          </p:cNvSpPr>
          <p:nvPr>
            <p:ph type="sldNum" sz="quarter" idx="12"/>
          </p:nvPr>
        </p:nvSpPr>
        <p:spPr/>
        <p:txBody>
          <a:bodyPr/>
          <a:lstStyle/>
          <a:p>
            <a:fld id="{D420D0A5-1AA4-4280-936A-8669868632FD}" type="slidenum">
              <a:rPr lang="en-US" smtClean="0"/>
              <a:t>7</a:t>
            </a:fld>
            <a:endParaRPr lang="en-US"/>
          </a:p>
        </p:txBody>
      </p:sp>
    </p:spTree>
    <p:extLst>
      <p:ext uri="{BB962C8B-B14F-4D97-AF65-F5344CB8AC3E}">
        <p14:creationId xmlns:p14="http://schemas.microsoft.com/office/powerpoint/2010/main" val="33353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A994-53C6-A3DD-0E1A-4A3BADE6E33C}"/>
              </a:ext>
            </a:extLst>
          </p:cNvPr>
          <p:cNvSpPr>
            <a:spLocks noGrp="1"/>
          </p:cNvSpPr>
          <p:nvPr>
            <p:ph type="title"/>
          </p:nvPr>
        </p:nvSpPr>
        <p:spPr/>
        <p:txBody>
          <a:bodyPr/>
          <a:lstStyle/>
          <a:p>
            <a:r>
              <a:rPr lang="en-US">
                <a:latin typeface="Tenorite"/>
              </a:rPr>
              <a:t>Sara Holden Dog Park</a:t>
            </a:r>
            <a:endParaRPr lang="en-US"/>
          </a:p>
        </p:txBody>
      </p:sp>
      <p:sp>
        <p:nvSpPr>
          <p:cNvPr id="3" name="Content Placeholder 2">
            <a:extLst>
              <a:ext uri="{FF2B5EF4-FFF2-40B4-BE49-F238E27FC236}">
                <a16:creationId xmlns:a16="http://schemas.microsoft.com/office/drawing/2014/main" id="{7E7B4493-816D-F89F-FCA7-7B7426090B39}"/>
              </a:ext>
            </a:extLst>
          </p:cNvPr>
          <p:cNvSpPr>
            <a:spLocks noGrp="1"/>
          </p:cNvSpPr>
          <p:nvPr>
            <p:ph idx="1"/>
          </p:nvPr>
        </p:nvSpPr>
        <p:spPr>
          <a:xfrm>
            <a:off x="838200" y="1532586"/>
            <a:ext cx="5668434" cy="4159468"/>
          </a:xfrm>
        </p:spPr>
        <p:txBody>
          <a:bodyPr vert="horz" lIns="91440" tIns="45720" rIns="91440" bIns="45720" rtlCol="0" anchor="t">
            <a:normAutofit/>
          </a:bodyPr>
          <a:lstStyle/>
          <a:p>
            <a:r>
              <a:rPr lang="en-CA" b="1" dirty="0">
                <a:ea typeface="+mn-lt"/>
                <a:cs typeface="+mn-lt"/>
              </a:rPr>
              <a:t>The park is now open!</a:t>
            </a:r>
          </a:p>
          <a:p>
            <a:r>
              <a:rPr lang="en-CA" dirty="0">
                <a:ea typeface="+mn-lt"/>
                <a:cs typeface="+mn-lt"/>
              </a:rPr>
              <a:t>Exposed topsoil fenced off. Area is seeded and will remain fenced off until the grass grows next year. </a:t>
            </a:r>
            <a:endParaRPr lang="en-US">
              <a:cs typeface="Arial" panose="020B0604020202020204"/>
            </a:endParaRPr>
          </a:p>
          <a:p>
            <a:r>
              <a:rPr lang="en-CA" dirty="0">
                <a:ea typeface="+mn-lt"/>
                <a:cs typeface="+mn-lt"/>
              </a:rPr>
              <a:t>Access to the park is from Tom Weber Access only (South boat launch)</a:t>
            </a:r>
            <a:endParaRPr lang="en-US" dirty="0">
              <a:cs typeface="Arial"/>
            </a:endParaRPr>
          </a:p>
          <a:p>
            <a:r>
              <a:rPr lang="en-CA" dirty="0">
                <a:ea typeface="+mn-lt"/>
                <a:cs typeface="+mn-lt"/>
              </a:rPr>
              <a:t>Other two public access are still closed (from Raphael Creek &amp; Multi-Use Trail)</a:t>
            </a:r>
            <a:endParaRPr lang="en-CA" dirty="0">
              <a:cs typeface="Arial"/>
            </a:endParaRPr>
          </a:p>
          <a:p>
            <a:r>
              <a:rPr lang="en-CA" dirty="0">
                <a:ea typeface="+mn-lt"/>
                <a:cs typeface="+mn-lt"/>
              </a:rPr>
              <a:t>Outside the Park's fence line is an active construction zone for Reach 11.</a:t>
            </a:r>
            <a:r>
              <a:rPr lang="en-US" dirty="0">
                <a:ea typeface="+mn-lt"/>
                <a:cs typeface="+mn-lt"/>
              </a:rPr>
              <a:t> </a:t>
            </a:r>
            <a:endParaRPr lang="en-US"/>
          </a:p>
          <a:p>
            <a:endParaRPr lang="en-US">
              <a:cs typeface="Arial"/>
            </a:endParaRPr>
          </a:p>
        </p:txBody>
      </p:sp>
      <p:sp>
        <p:nvSpPr>
          <p:cNvPr id="5" name="Slide Number Placeholder 4">
            <a:extLst>
              <a:ext uri="{FF2B5EF4-FFF2-40B4-BE49-F238E27FC236}">
                <a16:creationId xmlns:a16="http://schemas.microsoft.com/office/drawing/2014/main" id="{7A1B5C4D-D781-E817-C791-5DBD38322B9D}"/>
              </a:ext>
            </a:extLst>
          </p:cNvPr>
          <p:cNvSpPr>
            <a:spLocks noGrp="1"/>
          </p:cNvSpPr>
          <p:nvPr>
            <p:ph type="sldNum" sz="quarter" idx="12"/>
          </p:nvPr>
        </p:nvSpPr>
        <p:spPr/>
        <p:txBody>
          <a:bodyPr/>
          <a:lstStyle/>
          <a:p>
            <a:fld id="{D420D0A5-1AA4-4280-936A-8669868632FD}" type="slidenum">
              <a:rPr lang="en-US" smtClean="0"/>
              <a:t>8</a:t>
            </a:fld>
            <a:endParaRPr lang="en-US"/>
          </a:p>
        </p:txBody>
      </p:sp>
      <p:pic>
        <p:nvPicPr>
          <p:cNvPr id="4" name="Picture 5" descr="A picture containing text, grass, outdoor, field&#10;&#10;Description automatically generated">
            <a:extLst>
              <a:ext uri="{FF2B5EF4-FFF2-40B4-BE49-F238E27FC236}">
                <a16:creationId xmlns:a16="http://schemas.microsoft.com/office/drawing/2014/main" id="{0B3B1B59-AB41-EDB1-0E4E-A165D49532AD}"/>
              </a:ext>
            </a:extLst>
          </p:cNvPr>
          <p:cNvPicPr>
            <a:picLocks noChangeAspect="1"/>
          </p:cNvPicPr>
          <p:nvPr/>
        </p:nvPicPr>
        <p:blipFill rotWithShape="1">
          <a:blip r:embed="rId2"/>
          <a:srcRect l="11344" t="3921" r="10294" b="5322"/>
          <a:stretch/>
        </p:blipFill>
        <p:spPr>
          <a:xfrm>
            <a:off x="6809316" y="1638301"/>
            <a:ext cx="4701999" cy="4084984"/>
          </a:xfrm>
          <a:prstGeom prst="rect">
            <a:avLst/>
          </a:prstGeom>
        </p:spPr>
      </p:pic>
    </p:spTree>
    <p:extLst>
      <p:ext uri="{BB962C8B-B14F-4D97-AF65-F5344CB8AC3E}">
        <p14:creationId xmlns:p14="http://schemas.microsoft.com/office/powerpoint/2010/main" val="1428382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A994-53C6-A3DD-0E1A-4A3BADE6E33C}"/>
              </a:ext>
            </a:extLst>
          </p:cNvPr>
          <p:cNvSpPr>
            <a:spLocks noGrp="1"/>
          </p:cNvSpPr>
          <p:nvPr>
            <p:ph type="title"/>
          </p:nvPr>
        </p:nvSpPr>
        <p:spPr/>
        <p:txBody>
          <a:bodyPr/>
          <a:lstStyle/>
          <a:p>
            <a:r>
              <a:rPr lang="en-US">
                <a:latin typeface="Tenorite"/>
              </a:rPr>
              <a:t>Sara Holden Dog Park</a:t>
            </a:r>
            <a:endParaRPr lang="en-US"/>
          </a:p>
        </p:txBody>
      </p:sp>
      <p:sp>
        <p:nvSpPr>
          <p:cNvPr id="5" name="Slide Number Placeholder 4">
            <a:extLst>
              <a:ext uri="{FF2B5EF4-FFF2-40B4-BE49-F238E27FC236}">
                <a16:creationId xmlns:a16="http://schemas.microsoft.com/office/drawing/2014/main" id="{7A1B5C4D-D781-E817-C791-5DBD38322B9D}"/>
              </a:ext>
            </a:extLst>
          </p:cNvPr>
          <p:cNvSpPr>
            <a:spLocks noGrp="1"/>
          </p:cNvSpPr>
          <p:nvPr>
            <p:ph type="sldNum" sz="quarter" idx="12"/>
          </p:nvPr>
        </p:nvSpPr>
        <p:spPr/>
        <p:txBody>
          <a:bodyPr/>
          <a:lstStyle/>
          <a:p>
            <a:fld id="{D420D0A5-1AA4-4280-936A-8669868632FD}" type="slidenum">
              <a:rPr lang="en-US" smtClean="0"/>
              <a:t>9</a:t>
            </a:fld>
            <a:endParaRPr lang="en-US"/>
          </a:p>
        </p:txBody>
      </p:sp>
      <p:pic>
        <p:nvPicPr>
          <p:cNvPr id="8" name="Picture 8" descr="A picture containing way&#10;&#10;Description automatically generated">
            <a:extLst>
              <a:ext uri="{FF2B5EF4-FFF2-40B4-BE49-F238E27FC236}">
                <a16:creationId xmlns:a16="http://schemas.microsoft.com/office/drawing/2014/main" id="{13DC2BDD-5215-0554-E545-17B0361DCFB2}"/>
              </a:ext>
            </a:extLst>
          </p:cNvPr>
          <p:cNvPicPr>
            <a:picLocks noGrp="1" noChangeAspect="1"/>
          </p:cNvPicPr>
          <p:nvPr>
            <p:ph idx="1"/>
          </p:nvPr>
        </p:nvPicPr>
        <p:blipFill>
          <a:blip r:embed="rId2"/>
          <a:stretch>
            <a:fillRect/>
          </a:stretch>
        </p:blipFill>
        <p:spPr>
          <a:xfrm>
            <a:off x="2111279" y="1373836"/>
            <a:ext cx="7948273" cy="4930127"/>
          </a:xfrm>
        </p:spPr>
      </p:pic>
    </p:spTree>
    <p:extLst>
      <p:ext uri="{BB962C8B-B14F-4D97-AF65-F5344CB8AC3E}">
        <p14:creationId xmlns:p14="http://schemas.microsoft.com/office/powerpoint/2010/main" val="3195920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DB7AAF1CB0E647B59C1116CE0B6016" ma:contentTypeVersion="13" ma:contentTypeDescription="Create a new document." ma:contentTypeScope="" ma:versionID="f8dfef555eb4ec60941df99b8f4aec0d">
  <xsd:schema xmlns:xsd="http://www.w3.org/2001/XMLSchema" xmlns:xs="http://www.w3.org/2001/XMLSchema" xmlns:p="http://schemas.microsoft.com/office/2006/metadata/properties" xmlns:ns3="093ace70-e316-4087-8269-087be78712f7" xmlns:ns4="e507618c-0ca9-421b-9021-9c89f93e84cf" targetNamespace="http://schemas.microsoft.com/office/2006/metadata/properties" ma:root="true" ma:fieldsID="4826d648e49da5f78a9798858ba582a8" ns3:_="" ns4:_="">
    <xsd:import namespace="093ace70-e316-4087-8269-087be78712f7"/>
    <xsd:import namespace="e507618c-0ca9-421b-9021-9c89f93e84c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3ace70-e316-4087-8269-087be78712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07618c-0ca9-421b-9021-9c89f93e84c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0DD20E-A363-4E9B-A83F-5BA574AAE85F}">
  <ds:schemaRefs>
    <ds:schemaRef ds:uri="http://schemas.microsoft.com/sharepoint/v3/contenttype/forms"/>
  </ds:schemaRefs>
</ds:datastoreItem>
</file>

<file path=customXml/itemProps2.xml><?xml version="1.0" encoding="utf-8"?>
<ds:datastoreItem xmlns:ds="http://schemas.openxmlformats.org/officeDocument/2006/customXml" ds:itemID="{B6B3A85F-48FA-4BC9-93D2-E324FB18992E}">
  <ds:schemaRefs>
    <ds:schemaRef ds:uri="093ace70-e316-4087-8269-087be78712f7"/>
    <ds:schemaRef ds:uri="e507618c-0ca9-421b-9021-9c89f93e84c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ADD4366-5A04-4C73-96A4-71592BA1608A}">
  <ds:schemaRefs>
    <ds:schemaRef ds:uri="093ace70-e316-4087-8269-087be78712f7"/>
    <ds:schemaRef ds:uri="e507618c-0ca9-421b-9021-9c89f93e84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1086</TotalTime>
  <Words>1738</Words>
  <Application>Microsoft Office PowerPoint</Application>
  <PresentationFormat>Widescreen</PresentationFormat>
  <Paragraphs>189</Paragraphs>
  <Slides>21</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Arial,Sans-Serif</vt:lpstr>
      <vt:lpstr>Calibri</vt:lpstr>
      <vt:lpstr>Calibri Light</vt:lpstr>
      <vt:lpstr>Tenorite</vt:lpstr>
      <vt:lpstr>Office Theme</vt:lpstr>
      <vt:lpstr>1_Office Theme</vt:lpstr>
      <vt:lpstr>PowerPoint Presentation</vt:lpstr>
      <vt:lpstr>Discussion Topics </vt:lpstr>
      <vt:lpstr>Boards and Committees - Recruitment</vt:lpstr>
      <vt:lpstr>Boards and Committees - Recruitment</vt:lpstr>
      <vt:lpstr>Annual Draper Residents Christmas Celebration</vt:lpstr>
      <vt:lpstr>Reach 11 Flood Mitigation</vt:lpstr>
      <vt:lpstr>Roads Construction</vt:lpstr>
      <vt:lpstr>Sara Holden Dog Park</vt:lpstr>
      <vt:lpstr>Sara Holden Dog Park</vt:lpstr>
      <vt:lpstr>Sara Holden Dog Park</vt:lpstr>
      <vt:lpstr>Slope Stability Monitoring Program</vt:lpstr>
      <vt:lpstr>Draper Entrance Sign</vt:lpstr>
      <vt:lpstr>Trail Feasibility Study: Coming Soon </vt:lpstr>
      <vt:lpstr>Municipal Development Plan (MDP) </vt:lpstr>
      <vt:lpstr>Council Chambers Tour &amp; Indigenous Art</vt:lpstr>
      <vt:lpstr>Participate Wood Buffalo: rmwb.ca/participate</vt:lpstr>
      <vt:lpstr>Participate Wood Buffalo</vt:lpstr>
      <vt:lpstr>Engagement Feedback Survey </vt:lpstr>
      <vt:lpstr>Upcoming Engagements </vt:lpstr>
      <vt:lpstr>Next Sessions</vt:lpstr>
      <vt:lpstr>Questions   Thank you for joining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Neville</dc:creator>
  <cp:lastModifiedBy>Megan Langille</cp:lastModifiedBy>
  <cp:revision>2417</cp:revision>
  <dcterms:created xsi:type="dcterms:W3CDTF">2022-10-07T15:39:27Z</dcterms:created>
  <dcterms:modified xsi:type="dcterms:W3CDTF">2022-10-27T22:11:10Z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0x01010039DB7AAF1CB0E647B59C1116CE0B6016</vt:lpwstr>
  </property>
</Properties>
</file>